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8" r:id="rId11"/>
    <p:sldId id="264" r:id="rId12"/>
    <p:sldId id="265" r:id="rId13"/>
    <p:sldId id="269" r:id="rId14"/>
    <p:sldId id="270" r:id="rId1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44" d="100"/>
          <a:sy n="44" d="100"/>
        </p:scale>
        <p:origin x="60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82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85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3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7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79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2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13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6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Wednesday, June 8,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Wednesday, June 8, 2022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6242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aIKpHJvTlg" TargetMode="External"/><Relationship Id="rId2" Type="http://schemas.openxmlformats.org/officeDocument/2006/relationships/hyperlink" Target="https://www.youtube.com/watch?v=rplepEmQF3Y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c/EuropeanUniversityFoundation/videos" TargetMode="External"/><Relationship Id="rId4" Type="http://schemas.openxmlformats.org/officeDocument/2006/relationships/hyperlink" Target="https://www.youtube.com/watch?v=DJQrbAD703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arning-agreement.e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6F292AA-C8DB-4CAA-97C9-456CF8540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odrý ceruziek formát ako šípku smerujúca doľava">
            <a:extLst>
              <a:ext uri="{FF2B5EF4-FFF2-40B4-BE49-F238E27FC236}">
                <a16:creationId xmlns:a16="http://schemas.microsoft.com/office/drawing/2014/main" id="{A178BA01-E62E-F9B6-F552-8212E0FC6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21" r="35323" b="-1"/>
          <a:stretch/>
        </p:blipFill>
        <p:spPr>
          <a:xfrm>
            <a:off x="-1" y="10"/>
            <a:ext cx="458790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065953-3D69-4CD4-80C3-DF10DEB4C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2" y="-429"/>
            <a:ext cx="7604097" cy="6857571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73000"/>
                </a:schemeClr>
              </a:gs>
              <a:gs pos="10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B36DB5-F10D-4EDB-87E2-ECB9301FF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1" y="0"/>
            <a:ext cx="7604097" cy="68580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8000">
                <a:schemeClr val="accent2">
                  <a:alpha val="66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6F195D-95DC-419E-BBC1-E2B601A60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599847" y="4355164"/>
            <a:ext cx="7592151" cy="2502836"/>
          </a:xfrm>
          <a:prstGeom prst="rect">
            <a:avLst/>
          </a:prstGeom>
          <a:gradFill>
            <a:gsLst>
              <a:gs pos="22000">
                <a:schemeClr val="accent6">
                  <a:alpha val="39000"/>
                </a:schemeClr>
              </a:gs>
              <a:gs pos="82000">
                <a:schemeClr val="accent5">
                  <a:alpha val="19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56CF5B-1DAD-4912-86B9-FCA733692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704304">
            <a:off x="6080918" y="830588"/>
            <a:ext cx="4998441" cy="4998441"/>
          </a:xfrm>
          <a:prstGeom prst="ellipse">
            <a:avLst/>
          </a:pr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18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44F4954-E4D7-E4BD-B0EB-41299DE13A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425" y="768485"/>
            <a:ext cx="6133656" cy="3169674"/>
          </a:xfrm>
        </p:spPr>
        <p:txBody>
          <a:bodyPr>
            <a:normAutofit/>
          </a:bodyPr>
          <a:lstStyle/>
          <a:p>
            <a:pPr algn="r"/>
            <a:br>
              <a:rPr lang="sk-SK" dirty="0">
                <a:solidFill>
                  <a:schemeClr val="bg1"/>
                </a:solidFill>
              </a:rPr>
            </a:br>
            <a:r>
              <a:rPr lang="sk-SK" dirty="0">
                <a:solidFill>
                  <a:schemeClr val="bg1"/>
                </a:solidFill>
              </a:rPr>
              <a:t>Online </a:t>
            </a:r>
            <a:r>
              <a:rPr lang="sk-SK" dirty="0" err="1">
                <a:solidFill>
                  <a:schemeClr val="bg1"/>
                </a:solidFill>
              </a:rPr>
              <a:t>learning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 err="1">
                <a:solidFill>
                  <a:schemeClr val="bg1"/>
                </a:solidFill>
              </a:rPr>
              <a:t>agreement</a:t>
            </a:r>
            <a:endParaRPr lang="sk-SK" dirty="0">
              <a:solidFill>
                <a:schemeClr val="bg1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068A9E9-7A5B-C70D-B7E4-08F9C88023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9999" y="4793128"/>
            <a:ext cx="6285413" cy="1141157"/>
          </a:xfrm>
        </p:spPr>
        <p:txBody>
          <a:bodyPr>
            <a:normAutofit/>
          </a:bodyPr>
          <a:lstStyle/>
          <a:p>
            <a:pPr algn="r"/>
            <a:r>
              <a:rPr lang="sk-SK" b="1" dirty="0">
                <a:solidFill>
                  <a:schemeClr val="bg1"/>
                </a:solidFill>
              </a:rPr>
              <a:t>Návod ako správne vyplniť </a:t>
            </a:r>
            <a:r>
              <a:rPr lang="sk-SK" b="1" dirty="0" err="1">
                <a:solidFill>
                  <a:schemeClr val="bg1"/>
                </a:solidFill>
              </a:rPr>
              <a:t>ola</a:t>
            </a:r>
            <a:endParaRPr lang="sk-S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8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991212F9-CD4F-3699-5559-40B656D1A33C}"/>
              </a:ext>
            </a:extLst>
          </p:cNvPr>
          <p:cNvSpPr txBox="1"/>
          <p:nvPr/>
        </p:nvSpPr>
        <p:spPr>
          <a:xfrm>
            <a:off x="899076" y="277986"/>
            <a:ext cx="10393847" cy="59536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800"/>
              </a:spcAft>
            </a:pPr>
            <a:r>
              <a:rPr lang="sk-SK" sz="4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Changes</a:t>
            </a: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</a:t>
            </a:r>
            <a:r>
              <a:rPr lang="sk-SK" sz="4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</a:t>
            </a: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4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Learning</a:t>
            </a: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4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Agreement</a:t>
            </a:r>
            <a:endParaRPr lang="sk-SK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tejto časti sa vypisujú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predmety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ktoré študent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mení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Zmena predmetov je možná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 nástupe na mobilitu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tabuľky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A2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potrebné uviesť názov predmetu ktorý sa ruší a označiť ho ako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Deleted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(5. stĺpec).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Nový predmet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označiť ako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Added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(5. stĺpec).</a:t>
            </a:r>
          </a:p>
          <a:p>
            <a:pPr marL="342900" indent="-3429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tabuliek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B2, C2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uviesť slovenské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ekvivalenty novo zvolených predmetov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1858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F8DF7016-984B-D2FC-118B-847199A59B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013"/>
          <a:stretch/>
        </p:blipFill>
        <p:spPr>
          <a:xfrm>
            <a:off x="2170114" y="183795"/>
            <a:ext cx="7445326" cy="649041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</p:pic>
      <p:sp>
        <p:nvSpPr>
          <p:cNvPr id="5" name="Šípka: zakrivená nahor 4">
            <a:extLst>
              <a:ext uri="{FF2B5EF4-FFF2-40B4-BE49-F238E27FC236}">
                <a16:creationId xmlns:a16="http://schemas.microsoft.com/office/drawing/2014/main" id="{11038188-34A2-86CD-B8F9-A55EB34EB51D}"/>
              </a:ext>
            </a:extLst>
          </p:cNvPr>
          <p:cNvSpPr/>
          <p:nvPr/>
        </p:nvSpPr>
        <p:spPr>
          <a:xfrm>
            <a:off x="3981158" y="2236764"/>
            <a:ext cx="2757267" cy="689318"/>
          </a:xfrm>
          <a:prstGeom prst="curvedUp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3D641F37-6688-AC8C-8933-73B537DFE4BD}"/>
              </a:ext>
            </a:extLst>
          </p:cNvPr>
          <p:cNvSpPr/>
          <p:nvPr/>
        </p:nvSpPr>
        <p:spPr>
          <a:xfrm rot="20663650">
            <a:off x="5997526" y="1026941"/>
            <a:ext cx="1092591" cy="928468"/>
          </a:xfrm>
          <a:prstGeom prst="ellipse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8360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id="{E43A9C77-14D8-750D-4F91-954E5C258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67" y="1519310"/>
            <a:ext cx="7636323" cy="46918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C0BD8891-0E6F-66EF-CE70-C48705D1586D}"/>
              </a:ext>
            </a:extLst>
          </p:cNvPr>
          <p:cNvSpPr txBox="1"/>
          <p:nvPr/>
        </p:nvSpPr>
        <p:spPr>
          <a:xfrm>
            <a:off x="705390" y="705763"/>
            <a:ext cx="11113476" cy="45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 časti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Commitment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treba postupovať ako pri podpisovaní prvej časti OLA.</a:t>
            </a:r>
          </a:p>
        </p:txBody>
      </p:sp>
    </p:spTree>
    <p:extLst>
      <p:ext uri="{BB962C8B-B14F-4D97-AF65-F5344CB8AC3E}">
        <p14:creationId xmlns:p14="http://schemas.microsoft.com/office/powerpoint/2010/main" val="1192648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631772EF-9F9A-023A-B18B-2D664A2747C4}"/>
              </a:ext>
            </a:extLst>
          </p:cNvPr>
          <p:cNvSpPr txBox="1"/>
          <p:nvPr/>
        </p:nvSpPr>
        <p:spPr>
          <a:xfrm>
            <a:off x="930728" y="725696"/>
            <a:ext cx="10983687" cy="5406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sk-S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sk-SK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Užitočné linky:</a:t>
            </a:r>
          </a:p>
          <a:p>
            <a:pPr algn="ctr">
              <a:spcAft>
                <a:spcPts val="800"/>
              </a:spcAft>
            </a:pPr>
            <a:endParaRPr lang="sk-SK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Ako sa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nalogovať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OLA:</a:t>
            </a:r>
          </a:p>
          <a:p>
            <a:r>
              <a:rPr lang="sk-SK" sz="240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https://www.youtube.com/watch?v=rplepEmQF3Y</a:t>
            </a:r>
            <a:r>
              <a:rPr lang="sk-SK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Ako vytvoriť OLA:</a:t>
            </a:r>
          </a:p>
          <a:p>
            <a:r>
              <a:rPr lang="sk-SK" sz="240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https://www.youtube.com/watch?v=paIKpHJvTlg</a:t>
            </a:r>
            <a:r>
              <a:rPr lang="sk-SK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Ako urobiť zmeny v OLA:</a:t>
            </a:r>
          </a:p>
          <a:p>
            <a:r>
              <a:rPr lang="sk-SK" sz="240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https://www.youtube.com/watch?v=DJQrbAD7038</a:t>
            </a:r>
            <a:r>
              <a:rPr lang="sk-SK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European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University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Foundation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videá</a:t>
            </a:r>
          </a:p>
          <a:p>
            <a:r>
              <a:rPr lang="sk-SK" sz="240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https://www.youtube.com/c/EuropeanUniversityFoundation/videos</a:t>
            </a:r>
            <a:r>
              <a:rPr lang="sk-SK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7956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9FB66106-18F5-9D31-FFF7-C50FB988F188}"/>
              </a:ext>
            </a:extLst>
          </p:cNvPr>
          <p:cNvSpPr txBox="1"/>
          <p:nvPr/>
        </p:nvSpPr>
        <p:spPr>
          <a:xfrm>
            <a:off x="1800860" y="3193216"/>
            <a:ext cx="8590280" cy="1549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sk-SK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ĎAKUJEME ZA POZORNOSŤ</a:t>
            </a:r>
          </a:p>
          <a:p>
            <a:pPr algn="ctr">
              <a:spcAft>
                <a:spcPts val="800"/>
              </a:spcAft>
            </a:pPr>
            <a:endParaRPr lang="sk-SK" sz="4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cký objekt 4" descr="Obrys usmievajúcej sa tváre obrys">
            <a:extLst>
              <a:ext uri="{FF2B5EF4-FFF2-40B4-BE49-F238E27FC236}">
                <a16:creationId xmlns:a16="http://schemas.microsoft.com/office/drawing/2014/main" id="{E80DD0E9-2812-B849-C6BA-48B41A044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84520" y="433087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3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7D3DED74-8A2A-7DB0-111B-BE0A88033B2D}"/>
              </a:ext>
            </a:extLst>
          </p:cNvPr>
          <p:cNvSpPr txBox="1"/>
          <p:nvPr/>
        </p:nvSpPr>
        <p:spPr>
          <a:xfrm>
            <a:off x="144194" y="1036265"/>
            <a:ext cx="11903612" cy="3157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Založenie OLA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sk-SK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Študent si založí OLA prostredníctvom Erasmus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(dostupné v Google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Play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alebo na stránke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32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https://www.learning-agreement.eu/</a:t>
            </a:r>
            <a:endParaRPr lang="sk-SK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9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F1C8CE44-49A3-27AF-09D3-9DA4E97B2463}"/>
              </a:ext>
            </a:extLst>
          </p:cNvPr>
          <p:cNvSpPr txBox="1"/>
          <p:nvPr/>
        </p:nvSpPr>
        <p:spPr>
          <a:xfrm>
            <a:off x="1355188" y="727436"/>
            <a:ext cx="9706706" cy="518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Vypĺňanie OLA</a:t>
            </a:r>
          </a:p>
          <a:p>
            <a:pPr>
              <a:spcAft>
                <a:spcPts val="800"/>
              </a:spcAft>
            </a:pPr>
            <a:endParaRPr lang="sk-SK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Študent postupne vyplní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všeobecné informácie v OLA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informácie o vysielajúcej aj prijímajúcej univerzite.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Treba tam uviesť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Erasmus kód UCM: SK TRNAVA02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Študent si musí zistiť aj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Erasmus kód prijímajúcej univerzity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keď ho nenájde na webe, poradia mu pracovníčky zahraničného oddelenia.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Contact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person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 vysielajúcej univerzite (UCM) je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fakultný/katedrový koordinátor</a:t>
            </a:r>
            <a:endParaRPr lang="sk-SK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850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16D3DC4-1CA2-1184-AE93-684374CEB1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467906"/>
              </p:ext>
            </p:extLst>
          </p:nvPr>
        </p:nvGraphicFramePr>
        <p:xfrm>
          <a:off x="375138" y="121234"/>
          <a:ext cx="8454736" cy="6738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75241" imgH="4166074" progId="Word.Document.12">
                  <p:embed/>
                </p:oleObj>
              </mc:Choice>
              <mc:Fallback>
                <p:oleObj name="Document" r:id="rId2" imgW="5775241" imgH="41660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5138" y="121234"/>
                        <a:ext cx="8454736" cy="67386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Šípka: doľava 3">
            <a:extLst>
              <a:ext uri="{FF2B5EF4-FFF2-40B4-BE49-F238E27FC236}">
                <a16:creationId xmlns:a16="http://schemas.microsoft.com/office/drawing/2014/main" id="{5992BF0B-F7A1-2DFC-BBB8-2D8BFF977772}"/>
              </a:ext>
            </a:extLst>
          </p:cNvPr>
          <p:cNvSpPr/>
          <p:nvPr/>
        </p:nvSpPr>
        <p:spPr>
          <a:xfrm rot="19309282">
            <a:off x="7794920" y="3666828"/>
            <a:ext cx="1506147" cy="552423"/>
          </a:xfrm>
          <a:prstGeom prst="left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5F6E1882-2B96-26B7-4C27-24C790AD0B79}"/>
              </a:ext>
            </a:extLst>
          </p:cNvPr>
          <p:cNvSpPr txBox="1"/>
          <p:nvPr/>
        </p:nvSpPr>
        <p:spPr>
          <a:xfrm>
            <a:off x="8887389" y="2782669"/>
            <a:ext cx="292947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fakultný/katedrový koordinátor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9325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A71AAC12-C145-AFC4-D7DE-7BAADD0B52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1767527"/>
              </p:ext>
            </p:extLst>
          </p:nvPr>
        </p:nvGraphicFramePr>
        <p:xfrm>
          <a:off x="1728423" y="1315795"/>
          <a:ext cx="8735153" cy="5402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75241" imgH="3326297" progId="Word.Document.12">
                  <p:embed/>
                </p:oleObj>
              </mc:Choice>
              <mc:Fallback>
                <p:oleObj name="Document" r:id="rId2" imgW="5775241" imgH="33262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28423" y="1315795"/>
                        <a:ext cx="8735153" cy="5402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lokTextu 3">
            <a:extLst>
              <a:ext uri="{FF2B5EF4-FFF2-40B4-BE49-F238E27FC236}">
                <a16:creationId xmlns:a16="http://schemas.microsoft.com/office/drawing/2014/main" id="{C6EF02F0-801D-273C-CF70-216610D3CD81}"/>
              </a:ext>
            </a:extLst>
          </p:cNvPr>
          <p:cNvSpPr txBox="1"/>
          <p:nvPr/>
        </p:nvSpPr>
        <p:spPr>
          <a:xfrm>
            <a:off x="1830311" y="504038"/>
            <a:ext cx="8633265" cy="45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tabuľky A vypíšete predmety na prijímajúcej univerzite 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00740531-50CC-7A68-1B02-AEDBBC967F81}"/>
              </a:ext>
            </a:extLst>
          </p:cNvPr>
          <p:cNvSpPr/>
          <p:nvPr/>
        </p:nvSpPr>
        <p:spPr>
          <a:xfrm rot="19975839">
            <a:off x="1651429" y="3853206"/>
            <a:ext cx="957429" cy="662948"/>
          </a:xfrm>
          <a:prstGeom prst="ellipse">
            <a:avLst/>
          </a:prstGeom>
          <a:noFill/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9856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>
            <a:extLst>
              <a:ext uri="{FF2B5EF4-FFF2-40B4-BE49-F238E27FC236}">
                <a16:creationId xmlns:a16="http://schemas.microsoft.com/office/drawing/2014/main" id="{06F835D3-98A6-442F-3702-7287D2B49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518" y="1006480"/>
            <a:ext cx="9566964" cy="5330376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2EE24103-351F-634C-1145-78500F165063}"/>
              </a:ext>
            </a:extLst>
          </p:cNvPr>
          <p:cNvSpPr txBox="1"/>
          <p:nvPr/>
        </p:nvSpPr>
        <p:spPr>
          <a:xfrm>
            <a:off x="1909102" y="355699"/>
            <a:ext cx="8064305" cy="45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tabuľky B vypíšete predmety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ekvivaletné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na UCM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372340A5-7F0D-CBB9-48B2-58738B6AA923}"/>
              </a:ext>
            </a:extLst>
          </p:cNvPr>
          <p:cNvSpPr/>
          <p:nvPr/>
        </p:nvSpPr>
        <p:spPr>
          <a:xfrm rot="19975839">
            <a:off x="1257533" y="3610537"/>
            <a:ext cx="957429" cy="662948"/>
          </a:xfrm>
          <a:prstGeom prst="ellipse">
            <a:avLst/>
          </a:prstGeom>
          <a:noFill/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857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id="{5B1AEE18-FAB9-608A-E704-31D3BB6D9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91" y="2382462"/>
            <a:ext cx="9146617" cy="20930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CEA21A9F-0D8B-614C-B554-BF9E415B7A82}"/>
              </a:ext>
            </a:extLst>
          </p:cNvPr>
          <p:cNvSpPr txBox="1"/>
          <p:nvPr/>
        </p:nvSpPr>
        <p:spPr>
          <a:xfrm>
            <a:off x="139260" y="870998"/>
            <a:ext cx="12351436" cy="45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Tabuľka C sa týka len mobilít, ktoré sú kombináciou fyzickej a virtuálnej mobility.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1B74ACFD-8351-161E-4052-F4B24FE8B8E2}"/>
              </a:ext>
            </a:extLst>
          </p:cNvPr>
          <p:cNvSpPr/>
          <p:nvPr/>
        </p:nvSpPr>
        <p:spPr>
          <a:xfrm rot="19975839">
            <a:off x="1454483" y="3360836"/>
            <a:ext cx="957429" cy="662948"/>
          </a:xfrm>
          <a:prstGeom prst="ellipse">
            <a:avLst/>
          </a:prstGeom>
          <a:noFill/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7283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>
            <a:extLst>
              <a:ext uri="{FF2B5EF4-FFF2-40B4-BE49-F238E27FC236}">
                <a16:creationId xmlns:a16="http://schemas.microsoft.com/office/drawing/2014/main" id="{C6D353AB-347C-57E7-5AB5-B4EA5A06485E}"/>
              </a:ext>
            </a:extLst>
          </p:cNvPr>
          <p:cNvSpPr txBox="1"/>
          <p:nvPr/>
        </p:nvSpPr>
        <p:spPr>
          <a:xfrm>
            <a:off x="1248507" y="407435"/>
            <a:ext cx="9949376" cy="6043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Podpisy OLA</a:t>
            </a:r>
            <a:endParaRPr lang="sk-SK" sz="4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Časť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Commitment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Študent najskôr uvedie svoje údaje – 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meno + mail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Na vyznačenú plochu sa podpíše buď prstom cez dotykovú obrazovku alebo myšou pri použití PC.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Responsible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person at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sending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university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je fakultný koordinátor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Treba dávať pozor na správne uvedenie mailového kontaktu.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Responsible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person at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receiving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university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môže byť aj zástupca prijímajúcej fakulty alebo pracovníčka zahraničného oddelenia. Treba si to overiť.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k-SK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Responsible</a:t>
            </a:r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person elektronicky podpisuje OLA </a:t>
            </a:r>
            <a:r>
              <a:rPr lang="sk-SK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tiež buď prstom cez dotykovú obrazovku alebo myšou pri použití PC.</a:t>
            </a:r>
          </a:p>
        </p:txBody>
      </p:sp>
    </p:spTree>
    <p:extLst>
      <p:ext uri="{BB962C8B-B14F-4D97-AF65-F5344CB8AC3E}">
        <p14:creationId xmlns:p14="http://schemas.microsoft.com/office/powerpoint/2010/main" val="2590859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id="{80C26C36-9099-91C6-4C19-5F120C08E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560" y="490084"/>
            <a:ext cx="7715770" cy="58778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Šípka: doľava 2">
            <a:extLst>
              <a:ext uri="{FF2B5EF4-FFF2-40B4-BE49-F238E27FC236}">
                <a16:creationId xmlns:a16="http://schemas.microsoft.com/office/drawing/2014/main" id="{0A5B40F0-3459-0BD1-2942-DB4B180C924C}"/>
              </a:ext>
            </a:extLst>
          </p:cNvPr>
          <p:cNvSpPr/>
          <p:nvPr/>
        </p:nvSpPr>
        <p:spPr>
          <a:xfrm rot="19309282">
            <a:off x="9296858" y="4371824"/>
            <a:ext cx="1093759" cy="436374"/>
          </a:xfrm>
          <a:prstGeom prst="left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" name="Šípka: doľava 3">
            <a:extLst>
              <a:ext uri="{FF2B5EF4-FFF2-40B4-BE49-F238E27FC236}">
                <a16:creationId xmlns:a16="http://schemas.microsoft.com/office/drawing/2014/main" id="{C02C7ECE-F05B-DC2D-1063-1F31784E88FE}"/>
              </a:ext>
            </a:extLst>
          </p:cNvPr>
          <p:cNvSpPr/>
          <p:nvPr/>
        </p:nvSpPr>
        <p:spPr>
          <a:xfrm rot="12732773">
            <a:off x="1329513" y="5006638"/>
            <a:ext cx="1093759" cy="439062"/>
          </a:xfrm>
          <a:prstGeom prst="leftArrow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B97D2141-BD0D-4FB5-5229-93A3AA14500E}"/>
              </a:ext>
            </a:extLst>
          </p:cNvPr>
          <p:cNvSpPr txBox="1"/>
          <p:nvPr/>
        </p:nvSpPr>
        <p:spPr>
          <a:xfrm>
            <a:off x="9782907" y="3249465"/>
            <a:ext cx="24090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k-SK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Fakultný koordinátor</a:t>
            </a:r>
            <a:endParaRPr lang="sk-SK" sz="2400" dirty="0"/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AB8A3139-BA7C-ED08-DD9A-13DF2A6A7C76}"/>
              </a:ext>
            </a:extLst>
          </p:cNvPr>
          <p:cNvSpPr txBox="1"/>
          <p:nvPr/>
        </p:nvSpPr>
        <p:spPr>
          <a:xfrm>
            <a:off x="-300957" y="2510801"/>
            <a:ext cx="287327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k-SK" sz="2400" b="1" dirty="0">
                <a:latin typeface="Arial" panose="020B0604020202020204" pitchFamily="34" charset="0"/>
                <a:cs typeface="Arial" panose="020B0604020202020204" pitchFamily="34" charset="0"/>
              </a:rPr>
              <a:t>Zástupca prijímajúcej fakulty/</a:t>
            </a:r>
          </a:p>
          <a:p>
            <a:pPr algn="ctr"/>
            <a:r>
              <a:rPr lang="sk-SK" sz="2400" b="1" dirty="0">
                <a:latin typeface="Arial" panose="020B0604020202020204" pitchFamily="34" charset="0"/>
                <a:cs typeface="Arial" panose="020B0604020202020204" pitchFamily="34" charset="0"/>
              </a:rPr>
              <a:t>pracovník zahraničného oddelenia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073386976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LightSeedLeftStep">
      <a:dk1>
        <a:srgbClr val="000000"/>
      </a:dk1>
      <a:lt1>
        <a:srgbClr val="FFFFFF"/>
      </a:lt1>
      <a:dk2>
        <a:srgbClr val="243841"/>
      </a:dk2>
      <a:lt2>
        <a:srgbClr val="E8E7E2"/>
      </a:lt2>
      <a:accent1>
        <a:srgbClr val="9098CC"/>
      </a:accent1>
      <a:accent2>
        <a:srgbClr val="78A0C1"/>
      </a:accent2>
      <a:accent3>
        <a:srgbClr val="7CADAF"/>
      </a:accent3>
      <a:accent4>
        <a:srgbClr val="6EB097"/>
      </a:accent4>
      <a:accent5>
        <a:srgbClr val="79AF84"/>
      </a:accent5>
      <a:accent6>
        <a:srgbClr val="7CB06E"/>
      </a:accent6>
      <a:hlink>
        <a:srgbClr val="8B8354"/>
      </a:hlink>
      <a:folHlink>
        <a:srgbClr val="7F7F7F"/>
      </a:folHlink>
    </a:clrScheme>
    <a:fontScheme name="Avenir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</Words>
  <Application>Microsoft Office PowerPoint</Application>
  <PresentationFormat>Širokouhlá</PresentationFormat>
  <Paragraphs>46</Paragraphs>
  <Slides>14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20" baseType="lpstr">
      <vt:lpstr>Arial</vt:lpstr>
      <vt:lpstr>Calibri</vt:lpstr>
      <vt:lpstr>Gill Sans Nova</vt:lpstr>
      <vt:lpstr>Wingdings</vt:lpstr>
      <vt:lpstr>GradientRiseVTI</vt:lpstr>
      <vt:lpstr>Document</vt:lpstr>
      <vt:lpstr> Online learning agreement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Online learning agreement</dc:title>
  <dc:creator>VANKOVÁ, Nikoleta</dc:creator>
  <cp:lastModifiedBy>VANKOVÁ, Nikoleta</cp:lastModifiedBy>
  <cp:revision>3</cp:revision>
  <dcterms:created xsi:type="dcterms:W3CDTF">2022-06-07T07:02:24Z</dcterms:created>
  <dcterms:modified xsi:type="dcterms:W3CDTF">2022-06-08T06:48:21Z</dcterms:modified>
</cp:coreProperties>
</file>