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2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media/image34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56" r:id="rId5"/>
    <p:sldId id="281" r:id="rId6"/>
    <p:sldId id="257" r:id="rId7"/>
    <p:sldId id="258" r:id="rId8"/>
    <p:sldId id="259" r:id="rId9"/>
    <p:sldId id="260" r:id="rId10"/>
    <p:sldId id="262" r:id="rId11"/>
    <p:sldId id="263" r:id="rId12"/>
    <p:sldId id="264" r:id="rId13"/>
    <p:sldId id="266" r:id="rId14"/>
    <p:sldId id="265" r:id="rId15"/>
    <p:sldId id="267" r:id="rId16"/>
    <p:sldId id="268" r:id="rId17"/>
    <p:sldId id="269" r:id="rId18"/>
    <p:sldId id="270" r:id="rId19"/>
    <p:sldId id="271" r:id="rId20"/>
    <p:sldId id="278" r:id="rId21"/>
    <p:sldId id="273" r:id="rId22"/>
    <p:sldId id="274" r:id="rId23"/>
    <p:sldId id="275" r:id="rId24"/>
    <p:sldId id="276" r:id="rId25"/>
    <p:sldId id="277" r:id="rId26"/>
    <p:sldId id="279" r:id="rId27"/>
    <p:sldId id="280" r:id="rId28"/>
    <p:sldId id="261" r:id="rId29"/>
  </p:sldIdLst>
  <p:sldSz cx="12192000" cy="6858000"/>
  <p:notesSz cx="6858000" cy="91440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Encode Sans Regular" pitchFamily="2" charset="-18"/>
      <p:regular r:id="rId36"/>
    </p:embeddedFont>
    <p:embeddedFont>
      <p:font typeface="UCM Sans" pitchFamily="50" charset="-18"/>
      <p:regular r:id="rId37"/>
    </p:embeddedFont>
    <p:embeddedFont>
      <p:font typeface="UCM Sans Black" pitchFamily="50" charset="-18"/>
      <p:bold r:id="rId38"/>
    </p:embeddedFont>
    <p:embeddedFont>
      <p:font typeface="UCM Sans Bold" pitchFamily="50" charset="-18"/>
      <p:bold r:id="rId39"/>
    </p:embeddedFont>
    <p:embeddedFont>
      <p:font typeface="UCM Sans DemiBold" pitchFamily="50" charset="-18"/>
      <p:bold r:id="rId40"/>
    </p:embeddedFont>
    <p:embeddedFont>
      <p:font typeface="UCM Sans Medium" pitchFamily="50" charset="-18"/>
      <p:regular r:id="rId41"/>
    </p:embeddedFont>
  </p:embeddedFontLst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39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448" autoAdjust="0"/>
    <p:restoredTop sz="96656" autoAdjust="0"/>
  </p:normalViewPr>
  <p:slideViewPr>
    <p:cSldViewPr snapToGrid="0">
      <p:cViewPr varScale="1">
        <p:scale>
          <a:sx n="94" d="100"/>
          <a:sy n="94" d="100"/>
        </p:scale>
        <p:origin x="96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8.fntdata"/><Relationship Id="rId21" Type="http://schemas.openxmlformats.org/officeDocument/2006/relationships/slide" Target="slides/slide17.xml"/><Relationship Id="rId34" Type="http://schemas.openxmlformats.org/officeDocument/2006/relationships/font" Target="fonts/font3.fntdata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5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0" Type="http://schemas.openxmlformats.org/officeDocument/2006/relationships/slide" Target="slides/slide16.xml"/><Relationship Id="rId41" Type="http://schemas.openxmlformats.org/officeDocument/2006/relationships/font" Target="fonts/font10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UCM Sans DemiBold" pitchFamily="50" charset="-18"/>
                <a:ea typeface="UCM Sans DemiBold" pitchFamily="50" charset="-18"/>
                <a:cs typeface="+mn-cs"/>
              </a:defRPr>
            </a:pPr>
            <a:r>
              <a:rPr lang="sk-SK" sz="2000" b="1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Graf</a:t>
            </a:r>
            <a:r>
              <a:rPr lang="sk-SK" sz="2000" b="1" baseline="0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 1. </a:t>
            </a:r>
            <a:r>
              <a:rPr lang="sk-SK" sz="2000" b="1" i="0" u="none" strike="noStrike" baseline="0" dirty="0">
                <a:solidFill>
                  <a:schemeClr val="tx1"/>
                </a:solidFill>
                <a:effectLst/>
                <a:latin typeface="UCM Sans DemiBold" pitchFamily="50" charset="-18"/>
                <a:ea typeface="UCM Sans DemiBold" pitchFamily="50" charset="-18"/>
              </a:rPr>
              <a:t>Nadobudol/la som POROVNATEĽNÉ vedomosti  ako pri prezenčnej výučbe.</a:t>
            </a:r>
            <a:r>
              <a:rPr lang="sk-SK" sz="2000" b="1" baseline="0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 </a:t>
            </a:r>
            <a:endParaRPr lang="sk-SK" sz="2000" b="1" dirty="0">
              <a:solidFill>
                <a:schemeClr val="tx1"/>
              </a:solidFill>
              <a:latin typeface="UCM Sans DemiBold" pitchFamily="50" charset="-18"/>
              <a:ea typeface="UCM Sans DemiBold" pitchFamily="50" charset="-18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UCM Sans DemiBold" pitchFamily="50" charset="-18"/>
              <a:ea typeface="UCM Sans DemiBold" pitchFamily="50" charset="-18"/>
              <a:cs typeface="+mn-cs"/>
            </a:defRPr>
          </a:pPr>
          <a:endParaRPr lang="sk-SK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denná forma UCM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Hárok1!$A$2:$A$5</c:f>
              <c:strCache>
                <c:ptCount val="4"/>
                <c:pt idx="0">
                  <c:v>Takmer žiadne predmety</c:v>
                </c:pt>
                <c:pt idx="1">
                  <c:v>Menšina predmetov</c:v>
                </c:pt>
                <c:pt idx="2">
                  <c:v>Väčšina predmetov</c:v>
                </c:pt>
                <c:pt idx="3">
                  <c:v>Takmer všetky predmety</c:v>
                </c:pt>
              </c:strCache>
            </c:strRef>
          </c:cat>
          <c:val>
            <c:numRef>
              <c:f>Hárok1!$B$2:$B$5</c:f>
              <c:numCache>
                <c:formatCode>0%</c:formatCode>
                <c:ptCount val="4"/>
                <c:pt idx="0">
                  <c:v>0.15</c:v>
                </c:pt>
                <c:pt idx="1">
                  <c:v>0.253</c:v>
                </c:pt>
                <c:pt idx="2">
                  <c:v>0.315</c:v>
                </c:pt>
                <c:pt idx="3">
                  <c:v>0.245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F97-45C9-9D8E-A05D211F3DE0}"/>
            </c:ext>
          </c:extLst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priemer denná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Hárok1!$A$2:$A$5</c:f>
              <c:strCache>
                <c:ptCount val="4"/>
                <c:pt idx="0">
                  <c:v>Takmer žiadne predmety</c:v>
                </c:pt>
                <c:pt idx="1">
                  <c:v>Menšina predmetov</c:v>
                </c:pt>
                <c:pt idx="2">
                  <c:v>Väčšina predmetov</c:v>
                </c:pt>
                <c:pt idx="3">
                  <c:v>Takmer všetky predmety</c:v>
                </c:pt>
              </c:strCache>
            </c:strRef>
          </c:cat>
          <c:val>
            <c:numRef>
              <c:f>Hárok1!$C$2:$C$5</c:f>
              <c:numCache>
                <c:formatCode>0%</c:formatCode>
                <c:ptCount val="4"/>
                <c:pt idx="0">
                  <c:v>0.12</c:v>
                </c:pt>
                <c:pt idx="1">
                  <c:v>0.3</c:v>
                </c:pt>
                <c:pt idx="2">
                  <c:v>0.34</c:v>
                </c:pt>
                <c:pt idx="3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F97-45C9-9D8E-A05D211F3DE0}"/>
            </c:ext>
          </c:extLst>
        </c:ser>
        <c:ser>
          <c:idx val="2"/>
          <c:order val="2"/>
          <c:tx>
            <c:strRef>
              <c:f>Hárok1!$D$1</c:f>
              <c:strCache>
                <c:ptCount val="1"/>
                <c:pt idx="0">
                  <c:v>externá forma UCM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Hárok1!$A$2:$A$5</c:f>
              <c:strCache>
                <c:ptCount val="4"/>
                <c:pt idx="0">
                  <c:v>Takmer žiadne predmety</c:v>
                </c:pt>
                <c:pt idx="1">
                  <c:v>Menšina predmetov</c:v>
                </c:pt>
                <c:pt idx="2">
                  <c:v>Väčšina predmetov</c:v>
                </c:pt>
                <c:pt idx="3">
                  <c:v>Takmer všetky predmety</c:v>
                </c:pt>
              </c:strCache>
            </c:strRef>
          </c:cat>
          <c:val>
            <c:numRef>
              <c:f>Hárok1!$D$2:$D$5</c:f>
              <c:numCache>
                <c:formatCode>0%</c:formatCode>
                <c:ptCount val="4"/>
                <c:pt idx="0">
                  <c:v>6.7000000000000004E-2</c:v>
                </c:pt>
                <c:pt idx="1">
                  <c:v>0.12</c:v>
                </c:pt>
                <c:pt idx="2">
                  <c:v>0.32</c:v>
                </c:pt>
                <c:pt idx="3">
                  <c:v>0.42699999999999999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3F97-45C9-9D8E-A05D211F3DE0}"/>
            </c:ext>
          </c:extLst>
        </c:ser>
        <c:ser>
          <c:idx val="3"/>
          <c:order val="3"/>
          <c:tx>
            <c:strRef>
              <c:f>Hárok1!$E$1</c:f>
              <c:strCache>
                <c:ptCount val="1"/>
                <c:pt idx="0">
                  <c:v>priemer externá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Hárok1!$A$2:$A$5</c:f>
              <c:strCache>
                <c:ptCount val="4"/>
                <c:pt idx="0">
                  <c:v>Takmer žiadne predmety</c:v>
                </c:pt>
                <c:pt idx="1">
                  <c:v>Menšina predmetov</c:v>
                </c:pt>
                <c:pt idx="2">
                  <c:v>Väčšina predmetov</c:v>
                </c:pt>
                <c:pt idx="3">
                  <c:v>Takmer všetky predmety</c:v>
                </c:pt>
              </c:strCache>
            </c:strRef>
          </c:cat>
          <c:val>
            <c:numRef>
              <c:f>Hárok1!$E$2:$E$5</c:f>
              <c:numCache>
                <c:formatCode>0%</c:formatCode>
                <c:ptCount val="4"/>
                <c:pt idx="0">
                  <c:v>7.0000000000000007E-2</c:v>
                </c:pt>
                <c:pt idx="1">
                  <c:v>0.18</c:v>
                </c:pt>
                <c:pt idx="2">
                  <c:v>0.35</c:v>
                </c:pt>
                <c:pt idx="3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F97-45C9-9D8E-A05D211F3DE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84167024"/>
        <c:axId val="684169520"/>
      </c:barChart>
      <c:catAx>
        <c:axId val="684167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UCM Sans" pitchFamily="50" charset="-18"/>
                <a:ea typeface="UCM Sans" pitchFamily="50" charset="-18"/>
                <a:cs typeface="+mn-cs"/>
              </a:defRPr>
            </a:pPr>
            <a:endParaRPr lang="sk-SK"/>
          </a:p>
        </c:txPr>
        <c:crossAx val="684169520"/>
        <c:crosses val="autoZero"/>
        <c:auto val="1"/>
        <c:lblAlgn val="ctr"/>
        <c:lblOffset val="100"/>
        <c:noMultiLvlLbl val="0"/>
      </c:catAx>
      <c:valAx>
        <c:axId val="684169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.##0;\-#.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684167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UCM Sans" pitchFamily="50" charset="-18"/>
              <a:ea typeface="UCM Sans" pitchFamily="50" charset="-18"/>
              <a:cs typeface="+mn-cs"/>
            </a:defRPr>
          </a:pPr>
          <a:endParaRPr lang="sk-S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UCM Sans DemiBold" pitchFamily="50" charset="-18"/>
                <a:ea typeface="UCM Sans DemiBold" pitchFamily="50" charset="-18"/>
                <a:cs typeface="+mn-cs"/>
              </a:defRPr>
            </a:pPr>
            <a:r>
              <a:rPr lang="sk-SK" sz="2000" b="1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Graf</a:t>
            </a:r>
            <a:r>
              <a:rPr lang="sk-SK" sz="2000" b="1" baseline="0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 10. Môj študijný program by som odporučil/a svojim známym</a:t>
            </a:r>
            <a:endParaRPr lang="sk-SK" sz="2000" b="1" dirty="0">
              <a:solidFill>
                <a:schemeClr val="tx1"/>
              </a:solidFill>
              <a:latin typeface="UCM Sans DemiBold" pitchFamily="50" charset="-18"/>
              <a:ea typeface="UCM Sans DemiBold" pitchFamily="50" charset="-18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UCM Sans DemiBold" pitchFamily="50" charset="-18"/>
              <a:ea typeface="UCM Sans DemiBold" pitchFamily="50" charset="-18"/>
              <a:cs typeface="+mn-cs"/>
            </a:defRPr>
          </a:pPr>
          <a:endParaRPr lang="sk-SK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respondenti UCM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Hárok1!$A$2:$A$5</c:f>
              <c:strCache>
                <c:ptCount val="4"/>
                <c:pt idx="0">
                  <c:v>Rozhodne súhlasím</c:v>
                </c:pt>
                <c:pt idx="1">
                  <c:v>Skôr súhlasím</c:v>
                </c:pt>
                <c:pt idx="2">
                  <c:v>Skôr nesúhlasím </c:v>
                </c:pt>
                <c:pt idx="3">
                  <c:v>Rozhodne nesúhlasím</c:v>
                </c:pt>
              </c:strCache>
            </c:strRef>
          </c:cat>
          <c:val>
            <c:numRef>
              <c:f>Hárok1!$B$2:$B$5</c:f>
              <c:numCache>
                <c:formatCode>0%</c:formatCode>
                <c:ptCount val="4"/>
                <c:pt idx="0">
                  <c:v>0.28999999999999998</c:v>
                </c:pt>
                <c:pt idx="1">
                  <c:v>0.45900000000000002</c:v>
                </c:pt>
                <c:pt idx="2">
                  <c:v>0.19400000000000001</c:v>
                </c:pt>
                <c:pt idx="3">
                  <c:v>5.7000000000000002E-2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24-468A-AD79-9EAA1E54D97E}"/>
            </c:ext>
          </c:extLst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priemer SR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Hárok1!$A$2:$A$5</c:f>
              <c:strCache>
                <c:ptCount val="4"/>
                <c:pt idx="0">
                  <c:v>Rozhodne súhlasím</c:v>
                </c:pt>
                <c:pt idx="1">
                  <c:v>Skôr súhlasím</c:v>
                </c:pt>
                <c:pt idx="2">
                  <c:v>Skôr nesúhlasím </c:v>
                </c:pt>
                <c:pt idx="3">
                  <c:v>Rozhodne nesúhlasím</c:v>
                </c:pt>
              </c:strCache>
            </c:strRef>
          </c:cat>
          <c:val>
            <c:numRef>
              <c:f>Hárok1!$C$2:$C$5</c:f>
              <c:numCache>
                <c:formatCode>0%</c:formatCode>
                <c:ptCount val="4"/>
                <c:pt idx="0">
                  <c:v>0.37</c:v>
                </c:pt>
                <c:pt idx="1">
                  <c:v>0.45</c:v>
                </c:pt>
                <c:pt idx="2">
                  <c:v>0.13</c:v>
                </c:pt>
                <c:pt idx="3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24-468A-AD79-9EAA1E54D97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84167024"/>
        <c:axId val="684169520"/>
      </c:barChart>
      <c:catAx>
        <c:axId val="684167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UCM Sans" pitchFamily="50" charset="-18"/>
                <a:ea typeface="UCM Sans" pitchFamily="50" charset="-18"/>
                <a:cs typeface="+mn-cs"/>
              </a:defRPr>
            </a:pPr>
            <a:endParaRPr lang="sk-SK"/>
          </a:p>
        </c:txPr>
        <c:crossAx val="684169520"/>
        <c:crosses val="autoZero"/>
        <c:auto val="1"/>
        <c:lblAlgn val="ctr"/>
        <c:lblOffset val="100"/>
        <c:noMultiLvlLbl val="0"/>
      </c:catAx>
      <c:valAx>
        <c:axId val="68416952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.##0;\-#.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684167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UCM Sans" pitchFamily="50" charset="-18"/>
              <a:ea typeface="UCM Sans" pitchFamily="50" charset="-18"/>
              <a:cs typeface="+mn-cs"/>
            </a:defRPr>
          </a:pPr>
          <a:endParaRPr lang="sk-S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UCM Sans DemiBold" pitchFamily="50" charset="-18"/>
                <a:ea typeface="UCM Sans DemiBold" pitchFamily="50" charset="-18"/>
                <a:cs typeface="+mn-cs"/>
              </a:defRPr>
            </a:pPr>
            <a:r>
              <a:rPr lang="sk-SK" sz="2000" b="1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Graf</a:t>
            </a:r>
            <a:r>
              <a:rPr lang="sk-SK" sz="2000" b="1" baseline="0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 2. </a:t>
            </a:r>
            <a:r>
              <a:rPr lang="sk-SK" sz="2000" b="1" i="0" u="none" strike="noStrike" baseline="0" dirty="0">
                <a:solidFill>
                  <a:schemeClr val="tx1"/>
                </a:solidFill>
                <a:effectLst/>
                <a:latin typeface="UCM Sans DemiBold" pitchFamily="50" charset="-18"/>
                <a:ea typeface="UCM Sans DemiBold" pitchFamily="50" charset="-18"/>
              </a:rPr>
              <a:t>Môj študijný program by mal po pandémii naďalej využívať prvky dištančného vzdelávania.</a:t>
            </a:r>
            <a:r>
              <a:rPr lang="sk-SK" sz="2000" b="1" baseline="0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 </a:t>
            </a:r>
            <a:endParaRPr lang="sk-SK" sz="2000" b="1" dirty="0">
              <a:solidFill>
                <a:schemeClr val="tx1"/>
              </a:solidFill>
              <a:latin typeface="UCM Sans DemiBold" pitchFamily="50" charset="-18"/>
              <a:ea typeface="UCM Sans DemiBold" pitchFamily="50" charset="-18"/>
            </a:endParaRPr>
          </a:p>
        </c:rich>
      </c:tx>
      <c:layout>
        <c:manualLayout>
          <c:xMode val="edge"/>
          <c:yMode val="edge"/>
          <c:x val="0.13651527632840973"/>
          <c:y val="1.37992830892139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UCM Sans DemiBold" pitchFamily="50" charset="-18"/>
              <a:ea typeface="UCM Sans DemiBold" pitchFamily="50" charset="-18"/>
              <a:cs typeface="+mn-cs"/>
            </a:defRPr>
          </a:pPr>
          <a:endParaRPr lang="sk-SK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denná forma UCM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Hárok1!$A$2:$A$5</c:f>
              <c:strCache>
                <c:ptCount val="4"/>
                <c:pt idx="0">
                  <c:v>Rozhodne súhlasím</c:v>
                </c:pt>
                <c:pt idx="1">
                  <c:v>Skôr nesúhlasím</c:v>
                </c:pt>
                <c:pt idx="2">
                  <c:v>Skôr súhlasím</c:v>
                </c:pt>
                <c:pt idx="3">
                  <c:v>Rozhodne súhlasím</c:v>
                </c:pt>
              </c:strCache>
            </c:strRef>
          </c:cat>
          <c:val>
            <c:numRef>
              <c:f>Hárok1!$B$2:$B$5</c:f>
              <c:numCache>
                <c:formatCode>0%</c:formatCode>
                <c:ptCount val="4"/>
                <c:pt idx="0">
                  <c:v>0.22700000000000001</c:v>
                </c:pt>
                <c:pt idx="1">
                  <c:v>0.23899999999999999</c:v>
                </c:pt>
                <c:pt idx="2">
                  <c:v>0.316</c:v>
                </c:pt>
                <c:pt idx="3">
                  <c:v>0.218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6CC-4AF8-87A4-4B0D4DE95804}"/>
            </c:ext>
          </c:extLst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priemer denná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Hárok1!$A$2:$A$5</c:f>
              <c:strCache>
                <c:ptCount val="4"/>
                <c:pt idx="0">
                  <c:v>Rozhodne súhlasím</c:v>
                </c:pt>
                <c:pt idx="1">
                  <c:v>Skôr nesúhlasím</c:v>
                </c:pt>
                <c:pt idx="2">
                  <c:v>Skôr súhlasím</c:v>
                </c:pt>
                <c:pt idx="3">
                  <c:v>Rozhodne súhlasím</c:v>
                </c:pt>
              </c:strCache>
            </c:strRef>
          </c:cat>
          <c:val>
            <c:numRef>
              <c:f>Hárok1!$C$2:$C$5</c:f>
              <c:numCache>
                <c:formatCode>0%</c:formatCode>
                <c:ptCount val="4"/>
                <c:pt idx="0">
                  <c:v>0.22</c:v>
                </c:pt>
                <c:pt idx="1">
                  <c:v>0.23</c:v>
                </c:pt>
                <c:pt idx="2">
                  <c:v>0.3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6CC-4AF8-87A4-4B0D4DE95804}"/>
            </c:ext>
          </c:extLst>
        </c:ser>
        <c:ser>
          <c:idx val="2"/>
          <c:order val="2"/>
          <c:tx>
            <c:strRef>
              <c:f>Hárok1!$D$1</c:f>
              <c:strCache>
                <c:ptCount val="1"/>
                <c:pt idx="0">
                  <c:v>externá forma UCM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Hárok1!$A$2:$A$5</c:f>
              <c:strCache>
                <c:ptCount val="4"/>
                <c:pt idx="0">
                  <c:v>Rozhodne súhlasím</c:v>
                </c:pt>
                <c:pt idx="1">
                  <c:v>Skôr nesúhlasím</c:v>
                </c:pt>
                <c:pt idx="2">
                  <c:v>Skôr súhlasím</c:v>
                </c:pt>
                <c:pt idx="3">
                  <c:v>Rozhodne súhlasím</c:v>
                </c:pt>
              </c:strCache>
            </c:strRef>
          </c:cat>
          <c:val>
            <c:numRef>
              <c:f>Hárok1!$D$2:$D$5</c:f>
              <c:numCache>
                <c:formatCode>0%</c:formatCode>
                <c:ptCount val="4"/>
                <c:pt idx="0">
                  <c:v>0.14000000000000001</c:v>
                </c:pt>
                <c:pt idx="1">
                  <c:v>0.19800000000000001</c:v>
                </c:pt>
                <c:pt idx="2">
                  <c:v>0.32200000000000001</c:v>
                </c:pt>
                <c:pt idx="3">
                  <c:v>0.33900000000000002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F6CC-4AF8-87A4-4B0D4DE95804}"/>
            </c:ext>
          </c:extLst>
        </c:ser>
        <c:ser>
          <c:idx val="3"/>
          <c:order val="3"/>
          <c:tx>
            <c:strRef>
              <c:f>Hárok1!$E$1</c:f>
              <c:strCache>
                <c:ptCount val="1"/>
                <c:pt idx="0">
                  <c:v>priemer externá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Hárok1!$A$2:$A$5</c:f>
              <c:strCache>
                <c:ptCount val="4"/>
                <c:pt idx="0">
                  <c:v>Rozhodne súhlasím</c:v>
                </c:pt>
                <c:pt idx="1">
                  <c:v>Skôr nesúhlasím</c:v>
                </c:pt>
                <c:pt idx="2">
                  <c:v>Skôr súhlasím</c:v>
                </c:pt>
                <c:pt idx="3">
                  <c:v>Rozhodne súhlasím</c:v>
                </c:pt>
              </c:strCache>
            </c:strRef>
          </c:cat>
          <c:val>
            <c:numRef>
              <c:f>Hárok1!$E$2:$E$5</c:f>
              <c:numCache>
                <c:formatCode>0%</c:formatCode>
                <c:ptCount val="4"/>
                <c:pt idx="0">
                  <c:v>0.13</c:v>
                </c:pt>
                <c:pt idx="1">
                  <c:v>0.16</c:v>
                </c:pt>
                <c:pt idx="2">
                  <c:v>0.31</c:v>
                </c:pt>
                <c:pt idx="3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F6CC-4AF8-87A4-4B0D4DE9580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84167024"/>
        <c:axId val="684169520"/>
      </c:barChart>
      <c:catAx>
        <c:axId val="684167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UCM Sans" pitchFamily="50" charset="-18"/>
                <a:ea typeface="UCM Sans" pitchFamily="50" charset="-18"/>
                <a:cs typeface="+mn-cs"/>
              </a:defRPr>
            </a:pPr>
            <a:endParaRPr lang="sk-SK"/>
          </a:p>
        </c:txPr>
        <c:crossAx val="684169520"/>
        <c:crosses val="autoZero"/>
        <c:auto val="1"/>
        <c:lblAlgn val="ctr"/>
        <c:lblOffset val="100"/>
        <c:noMultiLvlLbl val="0"/>
      </c:catAx>
      <c:valAx>
        <c:axId val="684169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.##0;\-#.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684167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UCM Sans" pitchFamily="50" charset="-18"/>
              <a:ea typeface="UCM Sans" pitchFamily="50" charset="-18"/>
              <a:cs typeface="+mn-cs"/>
            </a:defRPr>
          </a:pPr>
          <a:endParaRPr lang="sk-S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sz="2000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Graf 3. Realizácia</a:t>
            </a:r>
            <a:r>
              <a:rPr lang="sk-SK" sz="2000" baseline="0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 praxe/stáže</a:t>
            </a:r>
            <a:endParaRPr lang="sk-SK" baseline="0" dirty="0">
              <a:solidFill>
                <a:schemeClr val="tx1"/>
              </a:solidFill>
              <a:latin typeface="UCM Sans DemiBold" pitchFamily="50" charset="-18"/>
              <a:ea typeface="UCM Sans DemiBold" pitchFamily="50" charset="-18"/>
            </a:endParaRPr>
          </a:p>
          <a:p>
            <a:pPr algn="ctr">
              <a:defRPr/>
            </a:pPr>
            <a:r>
              <a:rPr lang="sk-SK" sz="1050" baseline="0" dirty="0">
                <a:solidFill>
                  <a:schemeClr val="tx1"/>
                </a:solidFill>
                <a:latin typeface="UCM Sans" pitchFamily="50" charset="-18"/>
                <a:ea typeface="UCM Sans" pitchFamily="50" charset="-18"/>
              </a:rPr>
              <a:t>Vzorka: Končiaci študenti I. a II. stupňa, ktorí daný akademický rok plánovali ukončiť získaním titulu</a:t>
            </a:r>
            <a:endParaRPr lang="sk-SK" sz="1100" dirty="0">
              <a:solidFill>
                <a:schemeClr val="tx1"/>
              </a:solidFill>
              <a:latin typeface="UCM Sans" pitchFamily="50" charset="-18"/>
              <a:ea typeface="UCM Sans" pitchFamily="50" charset="-18"/>
            </a:endParaRPr>
          </a:p>
        </c:rich>
      </c:tx>
      <c:layout>
        <c:manualLayout>
          <c:xMode val="edge"/>
          <c:yMode val="edge"/>
          <c:x val="0.13230333187518226"/>
          <c:y val="1.210611385441226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priemer SR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Hárok1!$A$2:$A$8</c:f>
              <c:strCache>
                <c:ptCount val="7"/>
                <c:pt idx="0">
                  <c:v>Prax / stáž sprostredkovala škola</c:v>
                </c:pt>
                <c:pt idx="1">
                  <c:v>Dĺžka praxe / stáže bola dostatočná</c:v>
                </c:pt>
                <c:pt idx="2">
                  <c:v>Na mieste praxe / stáže som mal/a kvalitné odborné vedenie</c:v>
                </c:pt>
                <c:pt idx="3">
                  <c:v>Pred začiatkom praxe / stáže som mal/a dostatok informácií o jej priebehu a organizácii</c:v>
                </c:pt>
                <c:pt idx="4">
                  <c:v>Počas praxe / stáže som si odskúšal/a to, čo sa učím v škole</c:v>
                </c:pt>
                <c:pt idx="5">
                  <c:v>Na prax / stáž ma škola pred jej začiatkom odborne pripravila</c:v>
                </c:pt>
                <c:pt idx="6">
                  <c:v>Absolvoval/a prax / stáž</c:v>
                </c:pt>
              </c:strCache>
            </c:strRef>
          </c:cat>
          <c:val>
            <c:numRef>
              <c:f>Hárok1!$B$2:$B$8</c:f>
              <c:numCache>
                <c:formatCode>0%</c:formatCode>
                <c:ptCount val="7"/>
                <c:pt idx="0">
                  <c:v>0.39</c:v>
                </c:pt>
                <c:pt idx="1">
                  <c:v>0.67</c:v>
                </c:pt>
                <c:pt idx="2">
                  <c:v>0.83</c:v>
                </c:pt>
                <c:pt idx="3">
                  <c:v>0.74</c:v>
                </c:pt>
                <c:pt idx="4">
                  <c:v>0.68</c:v>
                </c:pt>
                <c:pt idx="5">
                  <c:v>0.59</c:v>
                </c:pt>
                <c:pt idx="6">
                  <c:v>0.59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FA-49D2-B661-892CD58B144B}"/>
            </c:ext>
          </c:extLst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respondenti UCM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Hárok1!$A$2:$A$8</c:f>
              <c:strCache>
                <c:ptCount val="7"/>
                <c:pt idx="0">
                  <c:v>Prax / stáž sprostredkovala škola</c:v>
                </c:pt>
                <c:pt idx="1">
                  <c:v>Dĺžka praxe / stáže bola dostatočná</c:v>
                </c:pt>
                <c:pt idx="2">
                  <c:v>Na mieste praxe / stáže som mal/a kvalitné odborné vedenie</c:v>
                </c:pt>
                <c:pt idx="3">
                  <c:v>Pred začiatkom praxe / stáže som mal/a dostatok informácií o jej priebehu a organizácii</c:v>
                </c:pt>
                <c:pt idx="4">
                  <c:v>Počas praxe / stáže som si odskúšal/a to, čo sa učím v škole</c:v>
                </c:pt>
                <c:pt idx="5">
                  <c:v>Na prax / stáž ma škola pred jej začiatkom odborne pripravila</c:v>
                </c:pt>
                <c:pt idx="6">
                  <c:v>Absolvoval/a prax / stáž</c:v>
                </c:pt>
              </c:strCache>
            </c:strRef>
          </c:cat>
          <c:val>
            <c:numRef>
              <c:f>Hárok1!$C$2:$C$8</c:f>
              <c:numCache>
                <c:formatCode>0%</c:formatCode>
                <c:ptCount val="7"/>
                <c:pt idx="0">
                  <c:v>0.18</c:v>
                </c:pt>
                <c:pt idx="1">
                  <c:v>0.69</c:v>
                </c:pt>
                <c:pt idx="2">
                  <c:v>0.76200000000000001</c:v>
                </c:pt>
                <c:pt idx="3">
                  <c:v>0.72699999999999998</c:v>
                </c:pt>
                <c:pt idx="4">
                  <c:v>0.53400000000000003</c:v>
                </c:pt>
                <c:pt idx="5">
                  <c:v>0.38600000000000001</c:v>
                </c:pt>
                <c:pt idx="6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7FA-49D2-B661-892CD58B144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301322128"/>
        <c:axId val="1301313392"/>
      </c:barChart>
      <c:catAx>
        <c:axId val="13013221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UCM Sans" pitchFamily="50" charset="-18"/>
                <a:ea typeface="UCM Sans" pitchFamily="50" charset="-18"/>
                <a:cs typeface="+mn-cs"/>
              </a:defRPr>
            </a:pPr>
            <a:endParaRPr lang="sk-SK"/>
          </a:p>
        </c:txPr>
        <c:crossAx val="1301313392"/>
        <c:crosses val="autoZero"/>
        <c:auto val="1"/>
        <c:lblAlgn val="ctr"/>
        <c:lblOffset val="100"/>
        <c:noMultiLvlLbl val="0"/>
      </c:catAx>
      <c:valAx>
        <c:axId val="1301313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301322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UCM Sans" pitchFamily="50" charset="-18"/>
              <a:ea typeface="UCM Sans" pitchFamily="50" charset="-18"/>
              <a:cs typeface="+mn-cs"/>
            </a:defRPr>
          </a:pPr>
          <a:endParaRPr lang="sk-S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sz="2000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Graf 4. Čo</a:t>
            </a:r>
            <a:r>
              <a:rPr lang="sk-SK" sz="2000" baseline="0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 prax/stáž dala študentom</a:t>
            </a:r>
            <a:endParaRPr lang="sk-SK" baseline="0" dirty="0">
              <a:solidFill>
                <a:schemeClr val="tx1"/>
              </a:solidFill>
              <a:latin typeface="UCM Sans DemiBold" pitchFamily="50" charset="-18"/>
              <a:ea typeface="UCM Sans DemiBold" pitchFamily="50" charset="-18"/>
            </a:endParaRPr>
          </a:p>
          <a:p>
            <a:pPr algn="ctr">
              <a:defRPr/>
            </a:pPr>
            <a:r>
              <a:rPr lang="sk-SK" sz="1050" baseline="0" dirty="0">
                <a:solidFill>
                  <a:schemeClr val="tx1"/>
                </a:solidFill>
                <a:latin typeface="UCM Sans" pitchFamily="50" charset="-18"/>
                <a:ea typeface="UCM Sans" pitchFamily="50" charset="-18"/>
              </a:rPr>
              <a:t>Vzorka: Končiaci študenti I. a II. stupňa, ktorí daný akademický rok plánovali ukončiť získaním titulu</a:t>
            </a:r>
            <a:endParaRPr lang="sk-SK" sz="1100" dirty="0">
              <a:solidFill>
                <a:schemeClr val="tx1"/>
              </a:solidFill>
              <a:latin typeface="UCM Sans" pitchFamily="50" charset="-18"/>
              <a:ea typeface="UCM Sans" pitchFamily="50" charset="-18"/>
            </a:endParaRPr>
          </a:p>
        </c:rich>
      </c:tx>
      <c:layout>
        <c:manualLayout>
          <c:xMode val="edge"/>
          <c:yMode val="edge"/>
          <c:x val="0.13230333187518226"/>
          <c:y val="1.210611385441226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priemer SR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Hárok1!$A$2:$A$10</c:f>
              <c:strCache>
                <c:ptCount val="9"/>
                <c:pt idx="0">
                  <c:v>Zníženie obáv zo vstupu na trh práce</c:v>
                </c:pt>
                <c:pt idx="1">
                  <c:v>Spochybnenie užitočnosti toho, čo sa v škole učím</c:v>
                </c:pt>
                <c:pt idx="2">
                  <c:v>Mäkké zručnosti (napr. práca v tíme, komunikačné zručnosti)</c:v>
                </c:pt>
                <c:pt idx="3">
                  <c:v>Nové kontakty</c:v>
                </c:pt>
                <c:pt idx="4">
                  <c:v>Všeobecné pracovné návyky</c:v>
                </c:pt>
                <c:pt idx="5">
                  <c:v>Lepšie odborné a teoretické znalosti</c:v>
                </c:pt>
                <c:pt idx="6">
                  <c:v>Spoznanie svojích kvalít a nedostatkov</c:v>
                </c:pt>
                <c:pt idx="7">
                  <c:v>Ujasnenie si, čo chcem v pracovnom živote robiť</c:v>
                </c:pt>
                <c:pt idx="8">
                  <c:v>Viac praktických odborných zručností</c:v>
                </c:pt>
              </c:strCache>
            </c:strRef>
          </c:cat>
          <c:val>
            <c:numRef>
              <c:f>Hárok1!$B$2:$B$10</c:f>
              <c:numCache>
                <c:formatCode>0%</c:formatCode>
                <c:ptCount val="9"/>
                <c:pt idx="0">
                  <c:v>0.13</c:v>
                </c:pt>
                <c:pt idx="1">
                  <c:v>0.17</c:v>
                </c:pt>
                <c:pt idx="2">
                  <c:v>0.24</c:v>
                </c:pt>
                <c:pt idx="3">
                  <c:v>0.24</c:v>
                </c:pt>
                <c:pt idx="4">
                  <c:v>0.25</c:v>
                </c:pt>
                <c:pt idx="5">
                  <c:v>0.31</c:v>
                </c:pt>
                <c:pt idx="6">
                  <c:v>0.31</c:v>
                </c:pt>
                <c:pt idx="7">
                  <c:v>0.32</c:v>
                </c:pt>
                <c:pt idx="8">
                  <c:v>0.51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AE-4DE6-BB37-3523F251E927}"/>
            </c:ext>
          </c:extLst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respondenti UCM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Hárok1!$A$2:$A$10</c:f>
              <c:strCache>
                <c:ptCount val="9"/>
                <c:pt idx="0">
                  <c:v>Zníženie obáv zo vstupu na trh práce</c:v>
                </c:pt>
                <c:pt idx="1">
                  <c:v>Spochybnenie užitočnosti toho, čo sa v škole učím</c:v>
                </c:pt>
                <c:pt idx="2">
                  <c:v>Mäkké zručnosti (napr. práca v tíme, komunikačné zručnosti)</c:v>
                </c:pt>
                <c:pt idx="3">
                  <c:v>Nové kontakty</c:v>
                </c:pt>
                <c:pt idx="4">
                  <c:v>Všeobecné pracovné návyky</c:v>
                </c:pt>
                <c:pt idx="5">
                  <c:v>Lepšie odborné a teoretické znalosti</c:v>
                </c:pt>
                <c:pt idx="6">
                  <c:v>Spoznanie svojích kvalít a nedostatkov</c:v>
                </c:pt>
                <c:pt idx="7">
                  <c:v>Ujasnenie si, čo chcem v pracovnom živote robiť</c:v>
                </c:pt>
                <c:pt idx="8">
                  <c:v>Viac praktických odborných zručností</c:v>
                </c:pt>
              </c:strCache>
            </c:strRef>
          </c:cat>
          <c:val>
            <c:numRef>
              <c:f>Hárok1!$C$2:$C$10</c:f>
              <c:numCache>
                <c:formatCode>0%</c:formatCode>
                <c:ptCount val="9"/>
                <c:pt idx="0">
                  <c:v>0.15</c:v>
                </c:pt>
                <c:pt idx="1">
                  <c:v>0.15</c:v>
                </c:pt>
                <c:pt idx="2">
                  <c:v>0.25</c:v>
                </c:pt>
                <c:pt idx="3">
                  <c:v>0.28999999999999998</c:v>
                </c:pt>
                <c:pt idx="4">
                  <c:v>0.3</c:v>
                </c:pt>
                <c:pt idx="5">
                  <c:v>0.24</c:v>
                </c:pt>
                <c:pt idx="6">
                  <c:v>0.32</c:v>
                </c:pt>
                <c:pt idx="7">
                  <c:v>0.31</c:v>
                </c:pt>
                <c:pt idx="8">
                  <c:v>0.45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AE-4DE6-BB37-3523F251E92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301322128"/>
        <c:axId val="1301313392"/>
      </c:barChart>
      <c:catAx>
        <c:axId val="13013221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UCM Sans" pitchFamily="50" charset="-18"/>
                <a:ea typeface="UCM Sans" pitchFamily="50" charset="-18"/>
                <a:cs typeface="+mn-cs"/>
              </a:defRPr>
            </a:pPr>
            <a:endParaRPr lang="sk-SK"/>
          </a:p>
        </c:txPr>
        <c:crossAx val="1301313392"/>
        <c:crosses val="autoZero"/>
        <c:auto val="1"/>
        <c:lblAlgn val="ctr"/>
        <c:lblOffset val="100"/>
        <c:noMultiLvlLbl val="0"/>
      </c:catAx>
      <c:valAx>
        <c:axId val="1301313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301322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UCM Sans" pitchFamily="50" charset="-18"/>
              <a:ea typeface="UCM Sans" pitchFamily="50" charset="-18"/>
              <a:cs typeface="+mn-cs"/>
            </a:defRPr>
          </a:pPr>
          <a:endParaRPr lang="sk-S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sz="2000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Graf 5. Práca/brigáda popri štúdiu je</a:t>
            </a:r>
            <a:br>
              <a:rPr lang="sk-SK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</a:br>
            <a:r>
              <a:rPr lang="sk-SK" sz="1400" dirty="0">
                <a:solidFill>
                  <a:schemeClr val="tx1"/>
                </a:solidFill>
                <a:latin typeface="UCM Sans" pitchFamily="50" charset="-18"/>
                <a:ea typeface="UCM Sans" pitchFamily="50" charset="-18"/>
              </a:rPr>
              <a:t>denní</a:t>
            </a:r>
            <a:r>
              <a:rPr lang="sk-SK" sz="1400" baseline="0" dirty="0">
                <a:solidFill>
                  <a:schemeClr val="tx1"/>
                </a:solidFill>
                <a:latin typeface="UCM Sans" pitchFamily="50" charset="-18"/>
                <a:ea typeface="UCM Sans" pitchFamily="50" charset="-18"/>
              </a:rPr>
              <a:t> študenti UCM</a:t>
            </a:r>
          </a:p>
          <a:p>
            <a:pPr>
              <a:defRPr/>
            </a:pPr>
            <a:r>
              <a:rPr lang="sk-SK" sz="1100" baseline="0" dirty="0">
                <a:solidFill>
                  <a:schemeClr val="tx1"/>
                </a:solidFill>
                <a:latin typeface="UCM Sans" pitchFamily="50" charset="-18"/>
                <a:ea typeface="UCM Sans" pitchFamily="50" charset="-18"/>
              </a:rPr>
              <a:t>*dáta za priemer SR nie sú k dispozícii</a:t>
            </a:r>
            <a:endParaRPr lang="sk-SK" sz="1100" dirty="0">
              <a:solidFill>
                <a:schemeClr val="tx1"/>
              </a:solidFill>
              <a:latin typeface="UCM Sans" pitchFamily="50" charset="-18"/>
              <a:ea typeface="UCM Sans" pitchFamily="50" charset="-18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Hárok1!$B$1</c:f>
              <c:strCache>
                <c:ptCount val="1"/>
                <c:pt idx="0">
                  <c:v>respondenti UCM</c:v>
                </c:pt>
              </c:strCache>
            </c:strRef>
          </c:tx>
          <c:explosion val="5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376-46C4-83C7-9B879641DD0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376-46C4-83C7-9B879641DD0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376-46C4-83C7-9B879641DD0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C9A-4932-8943-D601845A287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Hárok1!$A$2:$A$5</c:f>
              <c:strCache>
                <c:ptCount val="4"/>
                <c:pt idx="0">
                  <c:v>v študovanom odbore</c:v>
                </c:pt>
                <c:pt idx="1">
                  <c:v>v príbuznom odbore</c:v>
                </c:pt>
                <c:pt idx="2">
                  <c:v>mimo študovaného odboru</c:v>
                </c:pt>
                <c:pt idx="3">
                  <c:v>nepracujúci</c:v>
                </c:pt>
              </c:strCache>
            </c:strRef>
          </c:cat>
          <c:val>
            <c:numRef>
              <c:f>Hárok1!$B$2:$B$5</c:f>
              <c:numCache>
                <c:formatCode>0.00%</c:formatCode>
                <c:ptCount val="4"/>
                <c:pt idx="0">
                  <c:v>0.17699999999999999</c:v>
                </c:pt>
                <c:pt idx="1">
                  <c:v>0.125</c:v>
                </c:pt>
                <c:pt idx="2">
                  <c:v>0.41499999999999998</c:v>
                </c:pt>
                <c:pt idx="3">
                  <c:v>0.28299999999999997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376-46C4-83C7-9B879641DD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UCM Sans" pitchFamily="50" charset="-18"/>
              <a:ea typeface="UCM Sans" pitchFamily="50" charset="-18"/>
              <a:cs typeface="+mn-cs"/>
            </a:defRPr>
          </a:pPr>
          <a:endParaRPr lang="sk-S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UCM Sans DemiBold" pitchFamily="50" charset="-18"/>
                <a:ea typeface="UCM Sans DemiBold" pitchFamily="50" charset="-18"/>
                <a:cs typeface="+mn-cs"/>
              </a:defRPr>
            </a:pPr>
            <a:r>
              <a:rPr lang="sk-SK" sz="2000" b="1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Graf</a:t>
            </a:r>
            <a:r>
              <a:rPr lang="sk-SK" sz="2000" b="1" baseline="0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 6. Na predmetoch sa učím odborne komunikovať v anglickom/inom svetovom jazyku</a:t>
            </a:r>
            <a:endParaRPr lang="sk-SK" sz="2000" b="1" dirty="0">
              <a:solidFill>
                <a:schemeClr val="tx1"/>
              </a:solidFill>
              <a:latin typeface="UCM Sans DemiBold" pitchFamily="50" charset="-18"/>
              <a:ea typeface="UCM Sans DemiBold" pitchFamily="50" charset="-18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UCM Sans DemiBold" pitchFamily="50" charset="-18"/>
              <a:ea typeface="UCM Sans DemiBold" pitchFamily="50" charset="-18"/>
              <a:cs typeface="+mn-cs"/>
            </a:defRPr>
          </a:pPr>
          <a:endParaRPr lang="sk-SK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respondenti UCM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Hárok1!$A$2:$A$5</c:f>
              <c:strCache>
                <c:ptCount val="4"/>
                <c:pt idx="0">
                  <c:v>Takmer žiadne predmety</c:v>
                </c:pt>
                <c:pt idx="1">
                  <c:v>Menšina predmetov</c:v>
                </c:pt>
                <c:pt idx="2">
                  <c:v>Väčšina predmetov</c:v>
                </c:pt>
                <c:pt idx="3">
                  <c:v>Takmer všetky predmety</c:v>
                </c:pt>
              </c:strCache>
            </c:strRef>
          </c:cat>
          <c:val>
            <c:numRef>
              <c:f>Hárok1!$B$2:$B$5</c:f>
              <c:numCache>
                <c:formatCode>0%</c:formatCode>
                <c:ptCount val="4"/>
                <c:pt idx="0">
                  <c:v>0.52</c:v>
                </c:pt>
                <c:pt idx="1">
                  <c:v>0.33</c:v>
                </c:pt>
                <c:pt idx="2">
                  <c:v>0.09</c:v>
                </c:pt>
                <c:pt idx="3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7A-4140-833D-F620444BCF82}"/>
            </c:ext>
          </c:extLst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priemer SR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Hárok1!$A$2:$A$5</c:f>
              <c:strCache>
                <c:ptCount val="4"/>
                <c:pt idx="0">
                  <c:v>Takmer žiadne predmety</c:v>
                </c:pt>
                <c:pt idx="1">
                  <c:v>Menšina predmetov</c:v>
                </c:pt>
                <c:pt idx="2">
                  <c:v>Väčšina predmetov</c:v>
                </c:pt>
                <c:pt idx="3">
                  <c:v>Takmer všetky predmety</c:v>
                </c:pt>
              </c:strCache>
            </c:strRef>
          </c:cat>
          <c:val>
            <c:numRef>
              <c:f>Hárok1!$C$2:$C$5</c:f>
              <c:numCache>
                <c:formatCode>0%</c:formatCode>
                <c:ptCount val="4"/>
                <c:pt idx="0">
                  <c:v>0.52800000000000002</c:v>
                </c:pt>
                <c:pt idx="1">
                  <c:v>0.32</c:v>
                </c:pt>
                <c:pt idx="2">
                  <c:v>8.3000000000000004E-2</c:v>
                </c:pt>
                <c:pt idx="3">
                  <c:v>6.9000000000000006E-2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47A-4140-833D-F620444BCF8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84167024"/>
        <c:axId val="684169520"/>
      </c:barChart>
      <c:catAx>
        <c:axId val="684167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UCM Sans" pitchFamily="50" charset="-18"/>
                <a:ea typeface="UCM Sans" pitchFamily="50" charset="-18"/>
                <a:cs typeface="+mn-cs"/>
              </a:defRPr>
            </a:pPr>
            <a:endParaRPr lang="sk-SK"/>
          </a:p>
        </c:txPr>
        <c:crossAx val="684169520"/>
        <c:crosses val="autoZero"/>
        <c:auto val="1"/>
        <c:lblAlgn val="ctr"/>
        <c:lblOffset val="100"/>
        <c:noMultiLvlLbl val="0"/>
      </c:catAx>
      <c:valAx>
        <c:axId val="684169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.##0;\-#.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684167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UCM Sans" pitchFamily="50" charset="-18"/>
              <a:ea typeface="UCM Sans" pitchFamily="50" charset="-18"/>
              <a:cs typeface="+mn-cs"/>
            </a:defRPr>
          </a:pPr>
          <a:endParaRPr lang="sk-S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UCM Sans DemiBold" pitchFamily="50" charset="-18"/>
                <a:ea typeface="UCM Sans DemiBold" pitchFamily="50" charset="-18"/>
                <a:cs typeface="+mn-cs"/>
              </a:defRPr>
            </a:pPr>
            <a:r>
              <a:rPr lang="sk-SK" sz="2000" b="1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Graf</a:t>
            </a:r>
            <a:r>
              <a:rPr lang="sk-SK" sz="2000" b="1" baseline="0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 7. Rozvoj zručnosti – V škole ma učia:</a:t>
            </a:r>
            <a:endParaRPr lang="sk-SK" sz="2000" b="1" dirty="0">
              <a:solidFill>
                <a:schemeClr val="tx1"/>
              </a:solidFill>
              <a:latin typeface="UCM Sans DemiBold" pitchFamily="50" charset="-18"/>
              <a:ea typeface="UCM Sans DemiBold" pitchFamily="50" charset="-18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UCM Sans DemiBold" pitchFamily="50" charset="-18"/>
              <a:ea typeface="UCM Sans DemiBold" pitchFamily="50" charset="-18"/>
              <a:cs typeface="+mn-cs"/>
            </a:defRPr>
          </a:pPr>
          <a:endParaRPr lang="sk-SK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priemer SR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Hárok1!$A$2:$A$7</c:f>
              <c:strCache>
                <c:ptCount val="6"/>
                <c:pt idx="0">
                  <c:v>Pútavo a presvedčivo prezentovať moju prácu</c:v>
                </c:pt>
                <c:pt idx="1">
                  <c:v>Chápať číselne údaje, tabuľky a grafy</c:v>
                </c:pt>
                <c:pt idx="2">
                  <c:v>Mäkké zručnosti/soft skills</c:v>
                </c:pt>
                <c:pt idx="3">
                  <c:v>Odborne/akademicky písať</c:v>
                </c:pt>
                <c:pt idx="4">
                  <c:v>Zaujať stanovisko na základe kritického vyhodnocovania rôznych informácií</c:v>
                </c:pt>
                <c:pt idx="5">
                  <c:v>Aplikovať teoretické poznatky na riešenie konkrétnych problémov</c:v>
                </c:pt>
              </c:strCache>
            </c:strRef>
          </c:cat>
          <c:val>
            <c:numRef>
              <c:f>Hárok1!$B$2:$B$7</c:f>
              <c:numCache>
                <c:formatCode>0%</c:formatCode>
                <c:ptCount val="6"/>
                <c:pt idx="0">
                  <c:v>0.67</c:v>
                </c:pt>
                <c:pt idx="1">
                  <c:v>0.66</c:v>
                </c:pt>
                <c:pt idx="2">
                  <c:v>0.66</c:v>
                </c:pt>
                <c:pt idx="3">
                  <c:v>0.71</c:v>
                </c:pt>
                <c:pt idx="4">
                  <c:v>0.76</c:v>
                </c:pt>
                <c:pt idx="5">
                  <c:v>0.77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7A-4140-833D-F620444BCF82}"/>
            </c:ext>
          </c:extLst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respondenti UCM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Hárok1!$A$2:$A$7</c:f>
              <c:strCache>
                <c:ptCount val="6"/>
                <c:pt idx="0">
                  <c:v>Pútavo a presvedčivo prezentovať moju prácu</c:v>
                </c:pt>
                <c:pt idx="1">
                  <c:v>Chápať číselne údaje, tabuľky a grafy</c:v>
                </c:pt>
                <c:pt idx="2">
                  <c:v>Mäkké zručnosti/soft skills</c:v>
                </c:pt>
                <c:pt idx="3">
                  <c:v>Odborne/akademicky písať</c:v>
                </c:pt>
                <c:pt idx="4">
                  <c:v>Zaujať stanovisko na základe kritického vyhodnocovania rôznych informácií</c:v>
                </c:pt>
                <c:pt idx="5">
                  <c:v>Aplikovať teoretické poznatky na riešenie konkrétnych problémov</c:v>
                </c:pt>
              </c:strCache>
            </c:strRef>
          </c:cat>
          <c:val>
            <c:numRef>
              <c:f>Hárok1!$C$2:$C$7</c:f>
              <c:numCache>
                <c:formatCode>0%</c:formatCode>
                <c:ptCount val="6"/>
                <c:pt idx="0">
                  <c:v>0.62</c:v>
                </c:pt>
                <c:pt idx="1">
                  <c:v>0.41</c:v>
                </c:pt>
                <c:pt idx="2">
                  <c:v>0.6</c:v>
                </c:pt>
                <c:pt idx="3">
                  <c:v>0.73</c:v>
                </c:pt>
                <c:pt idx="4">
                  <c:v>0.67</c:v>
                </c:pt>
                <c:pt idx="5">
                  <c:v>0.71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D47A-4140-833D-F620444BCF8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684167024"/>
        <c:axId val="684169520"/>
      </c:barChart>
      <c:catAx>
        <c:axId val="6841670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UCM Sans" pitchFamily="50" charset="-18"/>
                <a:ea typeface="UCM Sans" pitchFamily="50" charset="-18"/>
                <a:cs typeface="+mn-cs"/>
              </a:defRPr>
            </a:pPr>
            <a:endParaRPr lang="sk-SK"/>
          </a:p>
        </c:txPr>
        <c:crossAx val="684169520"/>
        <c:crosses val="autoZero"/>
        <c:auto val="1"/>
        <c:lblAlgn val="ctr"/>
        <c:lblOffset val="100"/>
        <c:noMultiLvlLbl val="0"/>
      </c:catAx>
      <c:valAx>
        <c:axId val="684169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.##0;\-#.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684167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UCM Sans" pitchFamily="50" charset="-18"/>
              <a:ea typeface="UCM Sans" pitchFamily="50" charset="-18"/>
              <a:cs typeface="+mn-cs"/>
            </a:defRPr>
          </a:pPr>
          <a:endParaRPr lang="sk-S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UCM Sans DemiBold" pitchFamily="50" charset="-18"/>
                <a:ea typeface="UCM Sans DemiBold" pitchFamily="50" charset="-18"/>
                <a:cs typeface="+mn-cs"/>
              </a:defRPr>
            </a:pPr>
            <a:r>
              <a:rPr lang="sk-SK" sz="2000" b="1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Graf</a:t>
            </a:r>
            <a:r>
              <a:rPr lang="sk-SK" sz="2000" b="1" baseline="0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 8. Výber najdôležitejších dôvodov, pre ktoré študenti chceli/rozhodli sa pokračovať na 2. stupni po ukončení 1. stupňa VŠ vzdelania (max 3)</a:t>
            </a:r>
            <a:endParaRPr lang="sk-SK" sz="2000" b="1" dirty="0">
              <a:solidFill>
                <a:schemeClr val="tx1"/>
              </a:solidFill>
              <a:latin typeface="UCM Sans DemiBold" pitchFamily="50" charset="-18"/>
              <a:ea typeface="UCM Sans DemiBold" pitchFamily="50" charset="-18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UCM Sans DemiBold" pitchFamily="50" charset="-18"/>
              <a:ea typeface="UCM Sans DemiBold" pitchFamily="50" charset="-18"/>
              <a:cs typeface="+mn-cs"/>
            </a:defRPr>
          </a:pPr>
          <a:endParaRPr lang="sk-SK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končiaci Bc priemer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Hárok1!$A$2:$A$10</c:f>
              <c:strCache>
                <c:ptCount val="9"/>
                <c:pt idx="0">
                  <c:v>nenašiel/a som si prácu / obávam sa, že si nenájdem prácu</c:v>
                </c:pt>
                <c:pt idx="1">
                  <c:v>učitelia ma nabádali/jú k pokračovaniu</c:v>
                </c:pt>
                <c:pt idx="2">
                  <c:v>na 2. stupeň ma zobrali/zoberú automaticky</c:v>
                </c:pt>
                <c:pt idx="3">
                  <c:v>chcel/a som/chcem si udržať status študenta</c:v>
                </c:pt>
                <c:pt idx="4">
                  <c:v>rodina a známi ma nabádali/jú k pokračovaniu</c:v>
                </c:pt>
                <c:pt idx="5">
                  <c:v>bakalársky titul v mojom okolí neberú vážne</c:v>
                </c:pt>
                <c:pt idx="6">
                  <c:v>na profesiu, ktorú chcem robiť, nestačí bakalársky titul</c:v>
                </c:pt>
                <c:pt idx="7">
                  <c:v>lepšie budúce zamestnanie</c:v>
                </c:pt>
                <c:pt idx="8">
                  <c:v>chcel/a som/chcem sa ďalej rozvíjať v svojom odbore</c:v>
                </c:pt>
              </c:strCache>
            </c:strRef>
          </c:cat>
          <c:val>
            <c:numRef>
              <c:f>Hárok1!$B$2:$B$10</c:f>
              <c:numCache>
                <c:formatCode>0%</c:formatCode>
                <c:ptCount val="9"/>
                <c:pt idx="0">
                  <c:v>0.14000000000000001</c:v>
                </c:pt>
                <c:pt idx="1">
                  <c:v>0.05</c:v>
                </c:pt>
                <c:pt idx="2">
                  <c:v>0.06</c:v>
                </c:pt>
                <c:pt idx="3">
                  <c:v>0.18</c:v>
                </c:pt>
                <c:pt idx="4">
                  <c:v>0.16</c:v>
                </c:pt>
                <c:pt idx="5">
                  <c:v>0.19</c:v>
                </c:pt>
                <c:pt idx="6">
                  <c:v>0.38</c:v>
                </c:pt>
                <c:pt idx="7">
                  <c:v>0.64</c:v>
                </c:pt>
                <c:pt idx="8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56-4C59-90BB-8E5AC2F07396}"/>
            </c:ext>
          </c:extLst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končiaci Bc. UCM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Hárok1!$A$2:$A$10</c:f>
              <c:strCache>
                <c:ptCount val="9"/>
                <c:pt idx="0">
                  <c:v>nenašiel/a som si prácu / obávam sa, že si nenájdem prácu</c:v>
                </c:pt>
                <c:pt idx="1">
                  <c:v>učitelia ma nabádali/jú k pokračovaniu</c:v>
                </c:pt>
                <c:pt idx="2">
                  <c:v>na 2. stupeň ma zobrali/zoberú automaticky</c:v>
                </c:pt>
                <c:pt idx="3">
                  <c:v>chcel/a som/chcem si udržať status študenta</c:v>
                </c:pt>
                <c:pt idx="4">
                  <c:v>rodina a známi ma nabádali/jú k pokračovaniu</c:v>
                </c:pt>
                <c:pt idx="5">
                  <c:v>bakalársky titul v mojom okolí neberú vážne</c:v>
                </c:pt>
                <c:pt idx="6">
                  <c:v>na profesiu, ktorú chcem robiť, nestačí bakalársky titul</c:v>
                </c:pt>
                <c:pt idx="7">
                  <c:v>lepšie budúce zamestnanie</c:v>
                </c:pt>
                <c:pt idx="8">
                  <c:v>chcel/a som/chcem sa ďalej rozvíjať v svojom odbore</c:v>
                </c:pt>
              </c:strCache>
            </c:strRef>
          </c:cat>
          <c:val>
            <c:numRef>
              <c:f>Hárok1!$C$2:$C$10</c:f>
              <c:numCache>
                <c:formatCode>0%</c:formatCode>
                <c:ptCount val="9"/>
                <c:pt idx="0">
                  <c:v>0.20399999999999999</c:v>
                </c:pt>
                <c:pt idx="1">
                  <c:v>8.2000000000000003E-2</c:v>
                </c:pt>
                <c:pt idx="2">
                  <c:v>0.153</c:v>
                </c:pt>
                <c:pt idx="3">
                  <c:v>0.29599999999999999</c:v>
                </c:pt>
                <c:pt idx="4">
                  <c:v>0.255</c:v>
                </c:pt>
                <c:pt idx="5">
                  <c:v>0.184</c:v>
                </c:pt>
                <c:pt idx="6">
                  <c:v>0.26500000000000001</c:v>
                </c:pt>
                <c:pt idx="7">
                  <c:v>0.52</c:v>
                </c:pt>
                <c:pt idx="8">
                  <c:v>0.54100000000000004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56-4C59-90BB-8E5AC2F07396}"/>
            </c:ext>
          </c:extLst>
        </c:ser>
        <c:ser>
          <c:idx val="2"/>
          <c:order val="2"/>
          <c:tx>
            <c:strRef>
              <c:f>Hárok1!$D$1</c:f>
              <c:strCache>
                <c:ptCount val="1"/>
                <c:pt idx="0">
                  <c:v>prváci mgr/ing priemer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Hárok1!$A$2:$A$10</c:f>
              <c:strCache>
                <c:ptCount val="9"/>
                <c:pt idx="0">
                  <c:v>nenašiel/a som si prácu / obávam sa, že si nenájdem prácu</c:v>
                </c:pt>
                <c:pt idx="1">
                  <c:v>učitelia ma nabádali/jú k pokračovaniu</c:v>
                </c:pt>
                <c:pt idx="2">
                  <c:v>na 2. stupeň ma zobrali/zoberú automaticky</c:v>
                </c:pt>
                <c:pt idx="3">
                  <c:v>chcel/a som/chcem si udržať status študenta</c:v>
                </c:pt>
                <c:pt idx="4">
                  <c:v>rodina a známi ma nabádali/jú k pokračovaniu</c:v>
                </c:pt>
                <c:pt idx="5">
                  <c:v>bakalársky titul v mojom okolí neberú vážne</c:v>
                </c:pt>
                <c:pt idx="6">
                  <c:v>na profesiu, ktorú chcem robiť, nestačí bakalársky titul</c:v>
                </c:pt>
                <c:pt idx="7">
                  <c:v>lepšie budúce zamestnanie</c:v>
                </c:pt>
                <c:pt idx="8">
                  <c:v>chcel/a som/chcem sa ďalej rozvíjať v svojom odbore</c:v>
                </c:pt>
              </c:strCache>
            </c:strRef>
          </c:cat>
          <c:val>
            <c:numRef>
              <c:f>Hárok1!$D$2:$D$10</c:f>
              <c:numCache>
                <c:formatCode>0%</c:formatCode>
                <c:ptCount val="9"/>
                <c:pt idx="0">
                  <c:v>0.02</c:v>
                </c:pt>
                <c:pt idx="1">
                  <c:v>0.03</c:v>
                </c:pt>
                <c:pt idx="2">
                  <c:v>0.1</c:v>
                </c:pt>
                <c:pt idx="3">
                  <c:v>0.14000000000000001</c:v>
                </c:pt>
                <c:pt idx="4">
                  <c:v>0.16</c:v>
                </c:pt>
                <c:pt idx="5">
                  <c:v>0.19</c:v>
                </c:pt>
                <c:pt idx="6">
                  <c:v>0.39</c:v>
                </c:pt>
                <c:pt idx="7">
                  <c:v>0.59</c:v>
                </c:pt>
                <c:pt idx="8">
                  <c:v>0.68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C56-4C59-90BB-8E5AC2F07396}"/>
            </c:ext>
          </c:extLst>
        </c:ser>
        <c:ser>
          <c:idx val="3"/>
          <c:order val="3"/>
          <c:tx>
            <c:strRef>
              <c:f>Hárok1!$E$1</c:f>
              <c:strCache>
                <c:ptCount val="1"/>
                <c:pt idx="0">
                  <c:v>prváci mgr/ing UCM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Hárok1!$A$2:$A$10</c:f>
              <c:strCache>
                <c:ptCount val="9"/>
                <c:pt idx="0">
                  <c:v>nenašiel/a som si prácu / obávam sa, že si nenájdem prácu</c:v>
                </c:pt>
                <c:pt idx="1">
                  <c:v>učitelia ma nabádali/jú k pokračovaniu</c:v>
                </c:pt>
                <c:pt idx="2">
                  <c:v>na 2. stupeň ma zobrali/zoberú automaticky</c:v>
                </c:pt>
                <c:pt idx="3">
                  <c:v>chcel/a som/chcem si udržať status študenta</c:v>
                </c:pt>
                <c:pt idx="4">
                  <c:v>rodina a známi ma nabádali/jú k pokračovaniu</c:v>
                </c:pt>
                <c:pt idx="5">
                  <c:v>bakalársky titul v mojom okolí neberú vážne</c:v>
                </c:pt>
                <c:pt idx="6">
                  <c:v>na profesiu, ktorú chcem robiť, nestačí bakalársky titul</c:v>
                </c:pt>
                <c:pt idx="7">
                  <c:v>lepšie budúce zamestnanie</c:v>
                </c:pt>
                <c:pt idx="8">
                  <c:v>chcel/a som/chcem sa ďalej rozvíjať v svojom odbore</c:v>
                </c:pt>
              </c:strCache>
            </c:strRef>
          </c:cat>
          <c:val>
            <c:numRef>
              <c:f>Hárok1!$E$2:$E$10</c:f>
              <c:numCache>
                <c:formatCode>0%</c:formatCode>
                <c:ptCount val="9"/>
                <c:pt idx="0">
                  <c:v>1.9E-2</c:v>
                </c:pt>
                <c:pt idx="1">
                  <c:v>1.9E-2</c:v>
                </c:pt>
                <c:pt idx="2">
                  <c:v>0.14599999999999999</c:v>
                </c:pt>
                <c:pt idx="3">
                  <c:v>0.24299999999999999</c:v>
                </c:pt>
                <c:pt idx="4">
                  <c:v>0.26200000000000001</c:v>
                </c:pt>
                <c:pt idx="5">
                  <c:v>0.17499999999999999</c:v>
                </c:pt>
                <c:pt idx="6">
                  <c:v>0.24299999999999999</c:v>
                </c:pt>
                <c:pt idx="7">
                  <c:v>0.58299999999999996</c:v>
                </c:pt>
                <c:pt idx="8">
                  <c:v>0.64100000000000001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C56-4C59-90BB-8E5AC2F0739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684167024"/>
        <c:axId val="684169520"/>
      </c:barChart>
      <c:catAx>
        <c:axId val="6841670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UCM Sans" pitchFamily="50" charset="-18"/>
                <a:ea typeface="UCM Sans" pitchFamily="50" charset="-18"/>
                <a:cs typeface="+mn-cs"/>
              </a:defRPr>
            </a:pPr>
            <a:endParaRPr lang="sk-SK"/>
          </a:p>
        </c:txPr>
        <c:crossAx val="684169520"/>
        <c:crosses val="autoZero"/>
        <c:auto val="1"/>
        <c:lblAlgn val="ctr"/>
        <c:lblOffset val="100"/>
        <c:noMultiLvlLbl val="0"/>
      </c:catAx>
      <c:valAx>
        <c:axId val="684169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.##0;\-#.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684167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UCM Sans" pitchFamily="50" charset="-18"/>
              <a:ea typeface="UCM Sans" pitchFamily="50" charset="-18"/>
              <a:cs typeface="+mn-cs"/>
            </a:defRPr>
          </a:pPr>
          <a:endParaRPr lang="sk-S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UCM Sans DemiBold" pitchFamily="50" charset="-18"/>
                <a:ea typeface="UCM Sans DemiBold" pitchFamily="50" charset="-18"/>
                <a:cs typeface="+mn-cs"/>
              </a:defRPr>
            </a:pPr>
            <a:r>
              <a:rPr lang="sk-SK" sz="2000" b="1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Graf</a:t>
            </a:r>
            <a:r>
              <a:rPr lang="sk-SK" sz="2000" b="1" baseline="0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</a:rPr>
              <a:t> 9. Prepojenie praxe so vzdelávaním</a:t>
            </a:r>
            <a:endParaRPr lang="sk-SK" sz="2000" b="1" dirty="0">
              <a:solidFill>
                <a:schemeClr val="tx1"/>
              </a:solidFill>
              <a:latin typeface="UCM Sans DemiBold" pitchFamily="50" charset="-18"/>
              <a:ea typeface="UCM Sans DemiBold" pitchFamily="50" charset="-18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UCM Sans DemiBold" pitchFamily="50" charset="-18"/>
              <a:ea typeface="UCM Sans DemiBold" pitchFamily="50" charset="-18"/>
              <a:cs typeface="+mn-cs"/>
            </a:defRPr>
          </a:pPr>
          <a:endParaRPr lang="sk-SK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priemer SR - verejné VŠ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Hárok1!$A$2:$A$7</c:f>
              <c:strCache>
                <c:ptCount val="6"/>
                <c:pt idx="0">
                  <c:v>Škola mi pomohla nájsť si zamestnanie alebo stať sa podnikateľom/živnostníkom</c:v>
                </c:pt>
                <c:pt idx="1">
                  <c:v>Pri uchádzaní sa o zamestnanie mi škola poskytla podporu (napr. písanie CV, simulovanie pohovorov, odporúčaci list)</c:v>
                </c:pt>
                <c:pt idx="2">
                  <c:v>Odborník/čka z praxe sa významne podieľa na vedení mojej záverečnej práce/projektu</c:v>
                </c:pt>
                <c:pt idx="3">
                  <c:v>Učitelia premietajú potreby praxe do výučby</c:v>
                </c:pt>
                <c:pt idx="4">
                  <c:v>Učitelia ma zapájajú do ich vedeckých/umeleckých aktivít</c:v>
                </c:pt>
                <c:pt idx="5">
                  <c:v>Dĺžka praxe/stáže bola dostatočná</c:v>
                </c:pt>
              </c:strCache>
            </c:strRef>
          </c:cat>
          <c:val>
            <c:numRef>
              <c:f>Hárok1!$B$2:$B$7</c:f>
              <c:numCache>
                <c:formatCode>0%</c:formatCode>
                <c:ptCount val="6"/>
                <c:pt idx="0">
                  <c:v>0.33</c:v>
                </c:pt>
                <c:pt idx="1">
                  <c:v>0.2</c:v>
                </c:pt>
                <c:pt idx="2">
                  <c:v>0.61</c:v>
                </c:pt>
                <c:pt idx="3">
                  <c:v>0.64</c:v>
                </c:pt>
                <c:pt idx="4">
                  <c:v>0.26</c:v>
                </c:pt>
                <c:pt idx="5">
                  <c:v>0.64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D1-4BBC-85DA-FD520180EC13}"/>
            </c:ext>
          </c:extLst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respondenti UCM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Hárok1!$A$2:$A$7</c:f>
              <c:strCache>
                <c:ptCount val="6"/>
                <c:pt idx="0">
                  <c:v>Škola mi pomohla nájsť si zamestnanie alebo stať sa podnikateľom/živnostníkom</c:v>
                </c:pt>
                <c:pt idx="1">
                  <c:v>Pri uchádzaní sa o zamestnanie mi škola poskytla podporu (napr. písanie CV, simulovanie pohovorov, odporúčaci list)</c:v>
                </c:pt>
                <c:pt idx="2">
                  <c:v>Odborník/čka z praxe sa významne podieľa na vedení mojej záverečnej práce/projektu</c:v>
                </c:pt>
                <c:pt idx="3">
                  <c:v>Učitelia premietajú potreby praxe do výučby</c:v>
                </c:pt>
                <c:pt idx="4">
                  <c:v>Učitelia ma zapájajú do ich vedeckých/umeleckých aktivít</c:v>
                </c:pt>
                <c:pt idx="5">
                  <c:v>Dĺžka praxe/stáže bola dostatočná</c:v>
                </c:pt>
              </c:strCache>
            </c:strRef>
          </c:cat>
          <c:val>
            <c:numRef>
              <c:f>Hárok1!$C$2:$C$7</c:f>
              <c:numCache>
                <c:formatCode>0%</c:formatCode>
                <c:ptCount val="6"/>
                <c:pt idx="0">
                  <c:v>0.23</c:v>
                </c:pt>
                <c:pt idx="1">
                  <c:v>0.28999999999999998</c:v>
                </c:pt>
                <c:pt idx="2">
                  <c:v>0.55700000000000005</c:v>
                </c:pt>
                <c:pt idx="3">
                  <c:v>0.6</c:v>
                </c:pt>
                <c:pt idx="4">
                  <c:v>0.28100000000000003</c:v>
                </c:pt>
                <c:pt idx="5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8D1-4BBC-85DA-FD520180EC1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684167024"/>
        <c:axId val="684169520"/>
      </c:barChart>
      <c:catAx>
        <c:axId val="6841670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UCM Sans" pitchFamily="50" charset="-18"/>
                <a:ea typeface="UCM Sans" pitchFamily="50" charset="-18"/>
                <a:cs typeface="+mn-cs"/>
              </a:defRPr>
            </a:pPr>
            <a:endParaRPr lang="sk-SK"/>
          </a:p>
        </c:txPr>
        <c:crossAx val="684169520"/>
        <c:crosses val="autoZero"/>
        <c:auto val="1"/>
        <c:lblAlgn val="ctr"/>
        <c:lblOffset val="100"/>
        <c:noMultiLvlLbl val="0"/>
      </c:catAx>
      <c:valAx>
        <c:axId val="684169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.##0;\-#.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684167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UCM Sans" pitchFamily="50" charset="-18"/>
              <a:ea typeface="UCM Sans" pitchFamily="50" charset="-18"/>
              <a:cs typeface="+mn-cs"/>
            </a:defRPr>
          </a:pPr>
          <a:endParaRPr lang="sk-SK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>
            <a:extLst>
              <a:ext uri="{FF2B5EF4-FFF2-40B4-BE49-F238E27FC236}">
                <a16:creationId xmlns:a16="http://schemas.microsoft.com/office/drawing/2014/main" id="{E1F47122-DDC7-4A6D-9619-F0ED07D3B8B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E2BC2A1D-9968-4A43-B2DD-6C65BC761D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90E8A-7920-4080-A652-4B921DDA2B01}" type="datetimeFigureOut">
              <a:rPr lang="sk-SK" smtClean="0"/>
              <a:t>4. 11. 2021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61C549E2-88C0-46F2-8232-A0C7B56C2E4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67CEB167-0856-4138-AB5F-D41C0A77B41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A025D-E96B-40F0-A4DB-744572A94EE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41031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AC4A9-8464-474B-A3AC-D03E8C5D0BA0}" type="datetimeFigureOut">
              <a:rPr lang="sk-SK" smtClean="0"/>
              <a:t>4. 11. 2021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EE21A-D8D6-4017-A77D-2F1C26677A1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35173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EE21A-D8D6-4017-A77D-2F1C26677A19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43502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Jednotlivé body grafu boli separátne otázky, na ktoré respondenti odpovedali „Rozhodne súhlasím“ a „Skôr súhlasím“. Výsledne percento je súčtom týchto odpovedí porovnané s priemerom na Slovensku. 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6EE21A-D8D6-4017-A77D-2F1C26677A19}" type="slidenum">
              <a:rPr lang="sk-SK" smtClean="0"/>
              <a:t>17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62166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Úvodná sním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6233E1-D788-406C-A8A2-A0F3D39D3A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2000" y="1807200"/>
            <a:ext cx="9306000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0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</a:t>
            </a:r>
            <a:br>
              <a:rPr lang="sk-SK" dirty="0"/>
            </a:b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771D76D-05AA-43F4-A536-BDE63F4BD3F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2000" y="4561200"/>
            <a:ext cx="5731200" cy="1011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rgbClr val="3D3935"/>
                </a:solidFill>
                <a:latin typeface="Encode Sans Regular" pitchFamily="2" charset="-1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dirty="0"/>
              <a:t> </a:t>
            </a:r>
            <a:r>
              <a:rPr lang="sk-SK" dirty="0" err="1"/>
              <a:t>Click</a:t>
            </a:r>
            <a:r>
              <a:rPr lang="sk-SK" dirty="0"/>
              <a:t> </a:t>
            </a:r>
            <a:r>
              <a:rPr lang="en-US" dirty="0"/>
              <a:t>to add subtitle</a:t>
            </a:r>
            <a:endParaRPr lang="sk-SK" dirty="0"/>
          </a:p>
        </p:txBody>
      </p:sp>
      <p:sp>
        <p:nvSpPr>
          <p:cNvPr id="18" name="Zástupný objekt pre číslo snímky 5">
            <a:extLst>
              <a:ext uri="{FF2B5EF4-FFF2-40B4-BE49-F238E27FC236}">
                <a16:creationId xmlns:a16="http://schemas.microsoft.com/office/drawing/2014/main" id="{591ED0D4-C291-4503-A604-E1551A6C5EB5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371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MK_Nadpis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5" name="Zástupný objekt pre číslo snímky 5">
            <a:extLst>
              <a:ext uri="{FF2B5EF4-FFF2-40B4-BE49-F238E27FC236}">
                <a16:creationId xmlns:a16="http://schemas.microsoft.com/office/drawing/2014/main" id="{9D648428-81F6-4616-87C2-AC26D80E631C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481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MK_Nadpis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4" name="Zástupný objekt pre číslo snímky 5">
            <a:extLst>
              <a:ext uri="{FF2B5EF4-FFF2-40B4-BE49-F238E27FC236}">
                <a16:creationId xmlns:a16="http://schemas.microsoft.com/office/drawing/2014/main" id="{C3EDA43A-C917-42AB-AC6A-0EAD443DF3A2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54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PV_Úvodná sním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6233E1-D788-406C-A8A2-A0F3D39D3A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2000" y="1807200"/>
            <a:ext cx="9306000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0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</a:t>
            </a:r>
            <a:br>
              <a:rPr lang="sk-SK" dirty="0"/>
            </a:b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771D76D-05AA-43F4-A536-BDE63F4BD3F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2000" y="4561200"/>
            <a:ext cx="5731200" cy="1011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rgbClr val="3D3935"/>
                </a:solidFill>
                <a:latin typeface="Encode Sans Regular" pitchFamily="2" charset="-1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dirty="0"/>
              <a:t> </a:t>
            </a:r>
            <a:r>
              <a:rPr lang="sk-SK" dirty="0" err="1"/>
              <a:t>Click</a:t>
            </a:r>
            <a:r>
              <a:rPr lang="sk-SK" dirty="0"/>
              <a:t> </a:t>
            </a:r>
            <a:r>
              <a:rPr lang="en-US" dirty="0"/>
              <a:t>to add subtitle</a:t>
            </a:r>
            <a:endParaRPr lang="sk-SK" dirty="0"/>
          </a:p>
        </p:txBody>
      </p:sp>
      <p:sp>
        <p:nvSpPr>
          <p:cNvPr id="18" name="Zástupný objekt pre číslo snímky 5">
            <a:extLst>
              <a:ext uri="{FF2B5EF4-FFF2-40B4-BE49-F238E27FC236}">
                <a16:creationId xmlns:a16="http://schemas.microsoft.com/office/drawing/2014/main" id="{591ED0D4-C291-4503-A604-E1551A6C5EB5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51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PV_Predelová sním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6233E1-D788-406C-A8A2-A0F3D39D3A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2800" y="2563200"/>
            <a:ext cx="10515600" cy="13248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</a:t>
            </a:r>
            <a:br>
              <a:rPr lang="sk-SK" dirty="0"/>
            </a:b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18" name="Zástupný objekt pre číslo snímky 5">
            <a:extLst>
              <a:ext uri="{FF2B5EF4-FFF2-40B4-BE49-F238E27FC236}">
                <a16:creationId xmlns:a16="http://schemas.microsoft.com/office/drawing/2014/main" id="{591ED0D4-C291-4503-A604-E1551A6C5EB5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020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PV_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4123455-63F8-46AB-A1DD-6E9CC1303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8800" y="2700000"/>
            <a:ext cx="6177600" cy="269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3D3935"/>
                </a:solidFill>
                <a:latin typeface="Encode Sans Regular" pitchFamily="2" charset="-18"/>
              </a:defRPr>
            </a:lvl1pPr>
            <a:lvl2pPr>
              <a:defRPr sz="2800">
                <a:solidFill>
                  <a:srgbClr val="3D3935"/>
                </a:solidFill>
                <a:latin typeface="Encode Sans Regular" pitchFamily="2" charset="-18"/>
              </a:defRPr>
            </a:lvl2pPr>
            <a:lvl3pPr>
              <a:defRPr sz="2800">
                <a:solidFill>
                  <a:srgbClr val="3D3935"/>
                </a:solidFill>
                <a:latin typeface="Encode Sans Regular" pitchFamily="2" charset="-18"/>
              </a:defRPr>
            </a:lvl3pPr>
            <a:lvl4pPr>
              <a:defRPr sz="2800">
                <a:solidFill>
                  <a:srgbClr val="3D3935"/>
                </a:solidFill>
                <a:latin typeface="Encode Sans Regular" pitchFamily="2" charset="-18"/>
              </a:defRPr>
            </a:lvl4pPr>
            <a:lvl5pPr>
              <a:defRPr sz="2800">
                <a:solidFill>
                  <a:srgbClr val="3D3935"/>
                </a:solidFill>
                <a:latin typeface="Encode Sans Regular" pitchFamily="2" charset="-18"/>
              </a:defRPr>
            </a:lvl5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7" name="Zástupný objekt pre číslo snímky 5">
            <a:extLst>
              <a:ext uri="{FF2B5EF4-FFF2-40B4-BE49-F238E27FC236}">
                <a16:creationId xmlns:a16="http://schemas.microsoft.com/office/drawing/2014/main" id="{D798B14A-0FBA-4293-B3D8-92C0DA2225AE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310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PV_Nadpis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5" name="Zástupný objekt pre číslo snímky 5">
            <a:extLst>
              <a:ext uri="{FF2B5EF4-FFF2-40B4-BE49-F238E27FC236}">
                <a16:creationId xmlns:a16="http://schemas.microsoft.com/office/drawing/2014/main" id="{9D648428-81F6-4616-87C2-AC26D80E631C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137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PV_Nadpis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4" name="Zástupný objekt pre číslo snímky 5">
            <a:extLst>
              <a:ext uri="{FF2B5EF4-FFF2-40B4-BE49-F238E27FC236}">
                <a16:creationId xmlns:a16="http://schemas.microsoft.com/office/drawing/2014/main" id="{C3EDA43A-C917-42AB-AC6A-0EAD443DF3A2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2082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F_Úvodná sním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6233E1-D788-406C-A8A2-A0F3D39D3A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2000" y="1807200"/>
            <a:ext cx="9306000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0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</a:t>
            </a:r>
            <a:br>
              <a:rPr lang="sk-SK" dirty="0"/>
            </a:b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771D76D-05AA-43F4-A536-BDE63F4BD3F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2000" y="4561200"/>
            <a:ext cx="5731200" cy="1011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rgbClr val="3D3935"/>
                </a:solidFill>
                <a:latin typeface="Encode Sans Regular" pitchFamily="2" charset="-1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dirty="0"/>
              <a:t> </a:t>
            </a:r>
            <a:r>
              <a:rPr lang="sk-SK" dirty="0" err="1"/>
              <a:t>Click</a:t>
            </a:r>
            <a:r>
              <a:rPr lang="sk-SK" dirty="0"/>
              <a:t> </a:t>
            </a:r>
            <a:r>
              <a:rPr lang="en-US" dirty="0"/>
              <a:t>to add subtitle</a:t>
            </a:r>
            <a:endParaRPr lang="sk-SK" dirty="0"/>
          </a:p>
        </p:txBody>
      </p:sp>
      <p:sp>
        <p:nvSpPr>
          <p:cNvPr id="18" name="Zástupný objekt pre číslo snímky 5">
            <a:extLst>
              <a:ext uri="{FF2B5EF4-FFF2-40B4-BE49-F238E27FC236}">
                <a16:creationId xmlns:a16="http://schemas.microsoft.com/office/drawing/2014/main" id="{591ED0D4-C291-4503-A604-E1551A6C5EB5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827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F_Predelová sním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6233E1-D788-406C-A8A2-A0F3D39D3A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2800" y="2563200"/>
            <a:ext cx="10515600" cy="13248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</a:t>
            </a:r>
            <a:br>
              <a:rPr lang="sk-SK" dirty="0"/>
            </a:b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18" name="Zástupný objekt pre číslo snímky 5">
            <a:extLst>
              <a:ext uri="{FF2B5EF4-FFF2-40B4-BE49-F238E27FC236}">
                <a16:creationId xmlns:a16="http://schemas.microsoft.com/office/drawing/2014/main" id="{591ED0D4-C291-4503-A604-E1551A6C5EB5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836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F_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4123455-63F8-46AB-A1DD-6E9CC1303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8800" y="2700000"/>
            <a:ext cx="6177600" cy="269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3D3935"/>
                </a:solidFill>
                <a:latin typeface="Encode Sans Regular" pitchFamily="2" charset="-18"/>
              </a:defRPr>
            </a:lvl1pPr>
            <a:lvl2pPr>
              <a:defRPr sz="2800">
                <a:solidFill>
                  <a:srgbClr val="3D3935"/>
                </a:solidFill>
                <a:latin typeface="Encode Sans Regular" pitchFamily="2" charset="-18"/>
              </a:defRPr>
            </a:lvl2pPr>
            <a:lvl3pPr>
              <a:defRPr sz="2800">
                <a:solidFill>
                  <a:srgbClr val="3D3935"/>
                </a:solidFill>
                <a:latin typeface="Encode Sans Regular" pitchFamily="2" charset="-18"/>
              </a:defRPr>
            </a:lvl3pPr>
            <a:lvl4pPr>
              <a:defRPr sz="2800">
                <a:solidFill>
                  <a:srgbClr val="3D3935"/>
                </a:solidFill>
                <a:latin typeface="Encode Sans Regular" pitchFamily="2" charset="-18"/>
              </a:defRPr>
            </a:lvl4pPr>
            <a:lvl5pPr>
              <a:defRPr sz="2800">
                <a:solidFill>
                  <a:srgbClr val="3D3935"/>
                </a:solidFill>
                <a:latin typeface="Encode Sans Regular" pitchFamily="2" charset="-18"/>
              </a:defRPr>
            </a:lvl5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7" name="Zástupný objekt pre číslo snímky 5">
            <a:extLst>
              <a:ext uri="{FF2B5EF4-FFF2-40B4-BE49-F238E27FC236}">
                <a16:creationId xmlns:a16="http://schemas.microsoft.com/office/drawing/2014/main" id="{D798B14A-0FBA-4293-B3D8-92C0DA2225AE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139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Predelová sním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6233E1-D788-406C-A8A2-A0F3D39D3A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2800" y="2563200"/>
            <a:ext cx="10515600" cy="13248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</a:t>
            </a:r>
            <a:br>
              <a:rPr lang="sk-SK" dirty="0"/>
            </a:b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18" name="Zástupný objekt pre číslo snímky 5">
            <a:extLst>
              <a:ext uri="{FF2B5EF4-FFF2-40B4-BE49-F238E27FC236}">
                <a16:creationId xmlns:a16="http://schemas.microsoft.com/office/drawing/2014/main" id="{591ED0D4-C291-4503-A604-E1551A6C5EB5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7160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F_Nadpis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5" name="Zástupný objekt pre číslo snímky 5">
            <a:extLst>
              <a:ext uri="{FF2B5EF4-FFF2-40B4-BE49-F238E27FC236}">
                <a16:creationId xmlns:a16="http://schemas.microsoft.com/office/drawing/2014/main" id="{9D648428-81F6-4616-87C2-AC26D80E631C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2602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F_Nadpis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4" name="Zástupný objekt pre číslo snímky 5">
            <a:extLst>
              <a:ext uri="{FF2B5EF4-FFF2-40B4-BE49-F238E27FC236}">
                <a16:creationId xmlns:a16="http://schemas.microsoft.com/office/drawing/2014/main" id="{C3EDA43A-C917-42AB-AC6A-0EAD443DF3A2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5009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SV_Úvodná sním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6233E1-D788-406C-A8A2-A0F3D39D3A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2000" y="1807200"/>
            <a:ext cx="9306000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0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</a:t>
            </a:r>
            <a:br>
              <a:rPr lang="sk-SK" dirty="0"/>
            </a:b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771D76D-05AA-43F4-A536-BDE63F4BD3F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2000" y="4561200"/>
            <a:ext cx="5731200" cy="1011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rgbClr val="3D3935"/>
                </a:solidFill>
                <a:latin typeface="Encode Sans Regular" pitchFamily="2" charset="-1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dirty="0"/>
              <a:t> </a:t>
            </a:r>
            <a:r>
              <a:rPr lang="sk-SK" dirty="0" err="1"/>
              <a:t>Click</a:t>
            </a:r>
            <a:r>
              <a:rPr lang="sk-SK" dirty="0"/>
              <a:t> </a:t>
            </a:r>
            <a:r>
              <a:rPr lang="en-US" dirty="0"/>
              <a:t>to add subtitle</a:t>
            </a:r>
            <a:endParaRPr lang="sk-SK" dirty="0"/>
          </a:p>
        </p:txBody>
      </p:sp>
      <p:sp>
        <p:nvSpPr>
          <p:cNvPr id="18" name="Zástupný objekt pre číslo snímky 5">
            <a:extLst>
              <a:ext uri="{FF2B5EF4-FFF2-40B4-BE49-F238E27FC236}">
                <a16:creationId xmlns:a16="http://schemas.microsoft.com/office/drawing/2014/main" id="{591ED0D4-C291-4503-A604-E1551A6C5EB5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3982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SV_Predelová sním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6233E1-D788-406C-A8A2-A0F3D39D3A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2800" y="2563200"/>
            <a:ext cx="10515600" cy="13248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</a:t>
            </a:r>
            <a:br>
              <a:rPr lang="sk-SK" dirty="0"/>
            </a:b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18" name="Zástupný objekt pre číslo snímky 5">
            <a:extLst>
              <a:ext uri="{FF2B5EF4-FFF2-40B4-BE49-F238E27FC236}">
                <a16:creationId xmlns:a16="http://schemas.microsoft.com/office/drawing/2014/main" id="{591ED0D4-C291-4503-A604-E1551A6C5EB5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5784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SV_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4123455-63F8-46AB-A1DD-6E9CC1303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8800" y="2700000"/>
            <a:ext cx="6177600" cy="269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3D3935"/>
                </a:solidFill>
                <a:latin typeface="Encode Sans Regular" pitchFamily="2" charset="-18"/>
              </a:defRPr>
            </a:lvl1pPr>
            <a:lvl2pPr>
              <a:defRPr sz="2800">
                <a:solidFill>
                  <a:srgbClr val="3D3935"/>
                </a:solidFill>
                <a:latin typeface="Encode Sans Regular" pitchFamily="2" charset="-18"/>
              </a:defRPr>
            </a:lvl2pPr>
            <a:lvl3pPr>
              <a:defRPr sz="2800">
                <a:solidFill>
                  <a:srgbClr val="3D3935"/>
                </a:solidFill>
                <a:latin typeface="Encode Sans Regular" pitchFamily="2" charset="-18"/>
              </a:defRPr>
            </a:lvl3pPr>
            <a:lvl4pPr>
              <a:defRPr sz="2800">
                <a:solidFill>
                  <a:srgbClr val="3D3935"/>
                </a:solidFill>
                <a:latin typeface="Encode Sans Regular" pitchFamily="2" charset="-18"/>
              </a:defRPr>
            </a:lvl4pPr>
            <a:lvl5pPr>
              <a:defRPr sz="2800">
                <a:solidFill>
                  <a:srgbClr val="3D3935"/>
                </a:solidFill>
                <a:latin typeface="Encode Sans Regular" pitchFamily="2" charset="-18"/>
              </a:defRPr>
            </a:lvl5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7" name="Zástupný objekt pre číslo snímky 5">
            <a:extLst>
              <a:ext uri="{FF2B5EF4-FFF2-40B4-BE49-F238E27FC236}">
                <a16:creationId xmlns:a16="http://schemas.microsoft.com/office/drawing/2014/main" id="{D798B14A-0FBA-4293-B3D8-92C0DA2225AE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6409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SV_Nadpis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5" name="Zástupný objekt pre číslo snímky 5">
            <a:extLst>
              <a:ext uri="{FF2B5EF4-FFF2-40B4-BE49-F238E27FC236}">
                <a16:creationId xmlns:a16="http://schemas.microsoft.com/office/drawing/2014/main" id="{9D648428-81F6-4616-87C2-AC26D80E631C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081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SV_Nadpis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4" name="Zástupný objekt pre číslo snímky 5">
            <a:extLst>
              <a:ext uri="{FF2B5EF4-FFF2-40B4-BE49-F238E27FC236}">
                <a16:creationId xmlns:a16="http://schemas.microsoft.com/office/drawing/2014/main" id="{C3EDA43A-C917-42AB-AC6A-0EAD443DF3A2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1408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ZV_Úvodná sním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6233E1-D788-406C-A8A2-A0F3D39D3A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2000" y="1807200"/>
            <a:ext cx="9306000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0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</a:t>
            </a:r>
            <a:br>
              <a:rPr lang="sk-SK" dirty="0"/>
            </a:b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771D76D-05AA-43F4-A536-BDE63F4BD3F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2000" y="4561200"/>
            <a:ext cx="5731200" cy="1011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rgbClr val="3D3935"/>
                </a:solidFill>
                <a:latin typeface="Encode Sans Regular" pitchFamily="2" charset="-1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dirty="0"/>
              <a:t> </a:t>
            </a:r>
            <a:r>
              <a:rPr lang="sk-SK" dirty="0" err="1"/>
              <a:t>Click</a:t>
            </a:r>
            <a:r>
              <a:rPr lang="sk-SK" dirty="0"/>
              <a:t> </a:t>
            </a:r>
            <a:r>
              <a:rPr lang="en-US" dirty="0"/>
              <a:t>to add subtitle</a:t>
            </a:r>
            <a:endParaRPr lang="sk-SK" dirty="0"/>
          </a:p>
        </p:txBody>
      </p:sp>
      <p:sp>
        <p:nvSpPr>
          <p:cNvPr id="18" name="Zástupný objekt pre číslo snímky 5">
            <a:extLst>
              <a:ext uri="{FF2B5EF4-FFF2-40B4-BE49-F238E27FC236}">
                <a16:creationId xmlns:a16="http://schemas.microsoft.com/office/drawing/2014/main" id="{591ED0D4-C291-4503-A604-E1551A6C5EB5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048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ZV_Predelová sním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6233E1-D788-406C-A8A2-A0F3D39D3A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2800" y="2563200"/>
            <a:ext cx="10515600" cy="13248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</a:t>
            </a:r>
            <a:br>
              <a:rPr lang="sk-SK" dirty="0"/>
            </a:b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18" name="Zástupný objekt pre číslo snímky 5">
            <a:extLst>
              <a:ext uri="{FF2B5EF4-FFF2-40B4-BE49-F238E27FC236}">
                <a16:creationId xmlns:a16="http://schemas.microsoft.com/office/drawing/2014/main" id="{591ED0D4-C291-4503-A604-E1551A6C5EB5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839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ZV_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4123455-63F8-46AB-A1DD-6E9CC1303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8800" y="2700000"/>
            <a:ext cx="6177600" cy="269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3D3935"/>
                </a:solidFill>
                <a:latin typeface="Encode Sans Regular" pitchFamily="2" charset="-18"/>
              </a:defRPr>
            </a:lvl1pPr>
            <a:lvl2pPr>
              <a:defRPr sz="2800">
                <a:solidFill>
                  <a:srgbClr val="3D3935"/>
                </a:solidFill>
                <a:latin typeface="Encode Sans Regular" pitchFamily="2" charset="-18"/>
              </a:defRPr>
            </a:lvl2pPr>
            <a:lvl3pPr>
              <a:defRPr sz="2800">
                <a:solidFill>
                  <a:srgbClr val="3D3935"/>
                </a:solidFill>
                <a:latin typeface="Encode Sans Regular" pitchFamily="2" charset="-18"/>
              </a:defRPr>
            </a:lvl3pPr>
            <a:lvl4pPr>
              <a:defRPr sz="2800">
                <a:solidFill>
                  <a:srgbClr val="3D3935"/>
                </a:solidFill>
                <a:latin typeface="Encode Sans Regular" pitchFamily="2" charset="-18"/>
              </a:defRPr>
            </a:lvl4pPr>
            <a:lvl5pPr>
              <a:defRPr sz="2800">
                <a:solidFill>
                  <a:srgbClr val="3D3935"/>
                </a:solidFill>
                <a:latin typeface="Encode Sans Regular" pitchFamily="2" charset="-18"/>
              </a:defRPr>
            </a:lvl5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7" name="Zástupný objekt pre číslo snímky 5">
            <a:extLst>
              <a:ext uri="{FF2B5EF4-FFF2-40B4-BE49-F238E27FC236}">
                <a16:creationId xmlns:a16="http://schemas.microsoft.com/office/drawing/2014/main" id="{D798B14A-0FBA-4293-B3D8-92C0DA2225AE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432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_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4123455-63F8-46AB-A1DD-6E9CC1303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8800" y="2700000"/>
            <a:ext cx="6177600" cy="269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3D3935"/>
                </a:solidFill>
                <a:latin typeface="Encode Sans Regular" pitchFamily="2" charset="-18"/>
              </a:defRPr>
            </a:lvl1pPr>
            <a:lvl2pPr>
              <a:defRPr sz="2800">
                <a:solidFill>
                  <a:srgbClr val="3D3935"/>
                </a:solidFill>
                <a:latin typeface="Encode Sans Regular" pitchFamily="2" charset="-18"/>
              </a:defRPr>
            </a:lvl2pPr>
            <a:lvl3pPr>
              <a:defRPr sz="2800">
                <a:solidFill>
                  <a:srgbClr val="3D3935"/>
                </a:solidFill>
                <a:latin typeface="Encode Sans Regular" pitchFamily="2" charset="-18"/>
              </a:defRPr>
            </a:lvl3pPr>
            <a:lvl4pPr>
              <a:defRPr sz="2800">
                <a:solidFill>
                  <a:srgbClr val="3D3935"/>
                </a:solidFill>
                <a:latin typeface="Encode Sans Regular" pitchFamily="2" charset="-18"/>
              </a:defRPr>
            </a:lvl4pPr>
            <a:lvl5pPr>
              <a:defRPr sz="2800">
                <a:solidFill>
                  <a:srgbClr val="3D3935"/>
                </a:solidFill>
                <a:latin typeface="Encode Sans Regular" pitchFamily="2" charset="-18"/>
              </a:defRPr>
            </a:lvl5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7" name="Zástupný objekt pre číslo snímky 5">
            <a:extLst>
              <a:ext uri="{FF2B5EF4-FFF2-40B4-BE49-F238E27FC236}">
                <a16:creationId xmlns:a16="http://schemas.microsoft.com/office/drawing/2014/main" id="{D798B14A-0FBA-4293-B3D8-92C0DA2225AE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0555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ZV_Nadpis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5" name="Zástupný objekt pre číslo snímky 5">
            <a:extLst>
              <a:ext uri="{FF2B5EF4-FFF2-40B4-BE49-F238E27FC236}">
                <a16:creationId xmlns:a16="http://schemas.microsoft.com/office/drawing/2014/main" id="{9D648428-81F6-4616-87C2-AC26D80E631C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207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ZV_Nadpis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4" name="Zástupný objekt pre číslo snímky 5">
            <a:extLst>
              <a:ext uri="{FF2B5EF4-FFF2-40B4-BE49-F238E27FC236}">
                <a16:creationId xmlns:a16="http://schemas.microsoft.com/office/drawing/2014/main" id="{C3EDA43A-C917-42AB-AC6A-0EAD443DF3A2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6178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_Úvodná sním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6233E1-D788-406C-A8A2-A0F3D39D3A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2000" y="1807200"/>
            <a:ext cx="9306000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0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</a:t>
            </a:r>
            <a:br>
              <a:rPr lang="sk-SK" dirty="0"/>
            </a:b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771D76D-05AA-43F4-A536-BDE63F4BD3F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2000" y="4561200"/>
            <a:ext cx="5731200" cy="1011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rgbClr val="3D3935"/>
                </a:solidFill>
                <a:latin typeface="Encode Sans Regular" pitchFamily="2" charset="-1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dirty="0"/>
              <a:t> </a:t>
            </a:r>
            <a:r>
              <a:rPr lang="sk-SK" dirty="0" err="1"/>
              <a:t>Click</a:t>
            </a:r>
            <a:r>
              <a:rPr lang="sk-SK" dirty="0"/>
              <a:t> </a:t>
            </a:r>
            <a:r>
              <a:rPr lang="en-US" dirty="0"/>
              <a:t>to add subtitle</a:t>
            </a:r>
            <a:endParaRPr lang="sk-SK" dirty="0"/>
          </a:p>
        </p:txBody>
      </p:sp>
      <p:sp>
        <p:nvSpPr>
          <p:cNvPr id="18" name="Zástupný objekt pre číslo snímky 5">
            <a:extLst>
              <a:ext uri="{FF2B5EF4-FFF2-40B4-BE49-F238E27FC236}">
                <a16:creationId xmlns:a16="http://schemas.microsoft.com/office/drawing/2014/main" id="{591ED0D4-C291-4503-A604-E1551A6C5EB5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2864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_Predelová sním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6233E1-D788-406C-A8A2-A0F3D39D3A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2800" y="2563200"/>
            <a:ext cx="10515600" cy="13248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</a:t>
            </a:r>
            <a:br>
              <a:rPr lang="sk-SK" dirty="0"/>
            </a:b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18" name="Zástupný objekt pre číslo snímky 5">
            <a:extLst>
              <a:ext uri="{FF2B5EF4-FFF2-40B4-BE49-F238E27FC236}">
                <a16:creationId xmlns:a16="http://schemas.microsoft.com/office/drawing/2014/main" id="{591ED0D4-C291-4503-A604-E1551A6C5EB5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6431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M_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4123455-63F8-46AB-A1DD-6E9CC1303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8800" y="2700000"/>
            <a:ext cx="6177600" cy="269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3D3935"/>
                </a:solidFill>
                <a:latin typeface="Encode Sans Regular" pitchFamily="2" charset="-18"/>
              </a:defRPr>
            </a:lvl1pPr>
            <a:lvl2pPr>
              <a:defRPr sz="2800">
                <a:solidFill>
                  <a:srgbClr val="3D3935"/>
                </a:solidFill>
                <a:latin typeface="Encode Sans Regular" pitchFamily="2" charset="-18"/>
              </a:defRPr>
            </a:lvl2pPr>
            <a:lvl3pPr>
              <a:defRPr sz="2800">
                <a:solidFill>
                  <a:srgbClr val="3D3935"/>
                </a:solidFill>
                <a:latin typeface="Encode Sans Regular" pitchFamily="2" charset="-18"/>
              </a:defRPr>
            </a:lvl3pPr>
            <a:lvl4pPr>
              <a:defRPr sz="2800">
                <a:solidFill>
                  <a:srgbClr val="3D3935"/>
                </a:solidFill>
                <a:latin typeface="Encode Sans Regular" pitchFamily="2" charset="-18"/>
              </a:defRPr>
            </a:lvl4pPr>
            <a:lvl5pPr>
              <a:defRPr sz="2800">
                <a:solidFill>
                  <a:srgbClr val="3D3935"/>
                </a:solidFill>
                <a:latin typeface="Encode Sans Regular" pitchFamily="2" charset="-18"/>
              </a:defRPr>
            </a:lvl5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7" name="Zástupný objekt pre číslo snímky 5">
            <a:extLst>
              <a:ext uri="{FF2B5EF4-FFF2-40B4-BE49-F238E27FC236}">
                <a16:creationId xmlns:a16="http://schemas.microsoft.com/office/drawing/2014/main" id="{D798B14A-0FBA-4293-B3D8-92C0DA2225AE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5817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_Nadpis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5" name="Zástupný objekt pre číslo snímky 5">
            <a:extLst>
              <a:ext uri="{FF2B5EF4-FFF2-40B4-BE49-F238E27FC236}">
                <a16:creationId xmlns:a16="http://schemas.microsoft.com/office/drawing/2014/main" id="{9D648428-81F6-4616-87C2-AC26D80E631C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3433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_Nadpis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4" name="Zástupný objekt pre číslo snímky 5">
            <a:extLst>
              <a:ext uri="{FF2B5EF4-FFF2-40B4-BE49-F238E27FC236}">
                <a16:creationId xmlns:a16="http://schemas.microsoft.com/office/drawing/2014/main" id="{C3EDA43A-C917-42AB-AC6A-0EAD443DF3A2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515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Nadpis_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4" name="Zástupný objekt pre číslo snímky 5">
            <a:extLst>
              <a:ext uri="{FF2B5EF4-FFF2-40B4-BE49-F238E27FC236}">
                <a16:creationId xmlns:a16="http://schemas.microsoft.com/office/drawing/2014/main" id="{C3EDA43A-C917-42AB-AC6A-0EAD443DF3A2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925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Nadpis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4" name="Zástupný objekt pre číslo snímky 5">
            <a:extLst>
              <a:ext uri="{FF2B5EF4-FFF2-40B4-BE49-F238E27FC236}">
                <a16:creationId xmlns:a16="http://schemas.microsoft.com/office/drawing/2014/main" id="{C3EDA43A-C917-42AB-AC6A-0EAD443DF3A2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404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_Nadpis_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4" name="Zástupný objekt pre číslo snímky 5">
            <a:extLst>
              <a:ext uri="{FF2B5EF4-FFF2-40B4-BE49-F238E27FC236}">
                <a16:creationId xmlns:a16="http://schemas.microsoft.com/office/drawing/2014/main" id="{C3EDA43A-C917-42AB-AC6A-0EAD443DF3A2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chemeClr val="tx1"/>
                </a:solidFill>
              </a:rPr>
              <a:pPr/>
              <a:t>‹#›</a:t>
            </a:fld>
            <a:endParaRPr lang="sk-SK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77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MK_Úvodná sním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6233E1-D788-406C-A8A2-A0F3D39D3A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2000" y="1807200"/>
            <a:ext cx="9306000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90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</a:t>
            </a:r>
            <a:br>
              <a:rPr lang="sk-SK" dirty="0"/>
            </a:b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8771D76D-05AA-43F4-A536-BDE63F4BD3F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2000" y="4561200"/>
            <a:ext cx="5731200" cy="1011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rgbClr val="3D3935"/>
                </a:solidFill>
                <a:latin typeface="Encode Sans Regular" pitchFamily="2" charset="-1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dirty="0"/>
              <a:t> </a:t>
            </a:r>
            <a:r>
              <a:rPr lang="sk-SK" dirty="0" err="1"/>
              <a:t>Click</a:t>
            </a:r>
            <a:r>
              <a:rPr lang="sk-SK" dirty="0"/>
              <a:t> </a:t>
            </a:r>
            <a:r>
              <a:rPr lang="en-US" dirty="0"/>
              <a:t>to add subtitle</a:t>
            </a:r>
            <a:endParaRPr lang="sk-SK" dirty="0"/>
          </a:p>
        </p:txBody>
      </p:sp>
      <p:sp>
        <p:nvSpPr>
          <p:cNvPr id="18" name="Zástupný objekt pre číslo snímky 5">
            <a:extLst>
              <a:ext uri="{FF2B5EF4-FFF2-40B4-BE49-F238E27FC236}">
                <a16:creationId xmlns:a16="http://schemas.microsoft.com/office/drawing/2014/main" id="{591ED0D4-C291-4503-A604-E1551A6C5EB5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566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MK_Predelová sním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6233E1-D788-406C-A8A2-A0F3D39D3A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2800" y="2563200"/>
            <a:ext cx="10515600" cy="13248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</a:t>
            </a:r>
            <a:br>
              <a:rPr lang="sk-SK" dirty="0"/>
            </a:b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18" name="Zástupný objekt pre číslo snímky 5">
            <a:extLst>
              <a:ext uri="{FF2B5EF4-FFF2-40B4-BE49-F238E27FC236}">
                <a16:creationId xmlns:a16="http://schemas.microsoft.com/office/drawing/2014/main" id="{591ED0D4-C291-4503-A604-E1551A6C5EB5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515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MK_Nadpis a obsa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FA22CF-67DC-4870-B898-301AE42377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47200"/>
            <a:ext cx="4917600" cy="640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</a:defRPr>
            </a:lvl1pPr>
          </a:lstStyle>
          <a:p>
            <a:r>
              <a:rPr lang="sk-SK" dirty="0" err="1"/>
              <a:t>Click</a:t>
            </a:r>
            <a:r>
              <a:rPr lang="sk-SK" dirty="0"/>
              <a:t> to </a:t>
            </a:r>
            <a:r>
              <a:rPr lang="sk-SK" dirty="0" err="1"/>
              <a:t>add</a:t>
            </a:r>
            <a:r>
              <a:rPr lang="sk-SK" dirty="0"/>
              <a:t> title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4123455-63F8-46AB-A1DD-6E9CC1303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8800" y="2700000"/>
            <a:ext cx="6177600" cy="269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solidFill>
                  <a:srgbClr val="3D3935"/>
                </a:solidFill>
                <a:latin typeface="Encode Sans Regular" pitchFamily="2" charset="-18"/>
              </a:defRPr>
            </a:lvl1pPr>
            <a:lvl2pPr>
              <a:defRPr sz="2800">
                <a:solidFill>
                  <a:srgbClr val="3D3935"/>
                </a:solidFill>
                <a:latin typeface="Encode Sans Regular" pitchFamily="2" charset="-18"/>
              </a:defRPr>
            </a:lvl2pPr>
            <a:lvl3pPr>
              <a:defRPr sz="2800">
                <a:solidFill>
                  <a:srgbClr val="3D3935"/>
                </a:solidFill>
                <a:latin typeface="Encode Sans Regular" pitchFamily="2" charset="-18"/>
              </a:defRPr>
            </a:lvl3pPr>
            <a:lvl4pPr>
              <a:defRPr sz="2800">
                <a:solidFill>
                  <a:srgbClr val="3D3935"/>
                </a:solidFill>
                <a:latin typeface="Encode Sans Regular" pitchFamily="2" charset="-18"/>
              </a:defRPr>
            </a:lvl4pPr>
            <a:lvl5pPr>
              <a:defRPr sz="2800">
                <a:solidFill>
                  <a:srgbClr val="3D3935"/>
                </a:solidFill>
                <a:latin typeface="Encode Sans Regular" pitchFamily="2" charset="-18"/>
              </a:defRPr>
            </a:lvl5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sk-SK" dirty="0"/>
          </a:p>
        </p:txBody>
      </p:sp>
      <p:sp>
        <p:nvSpPr>
          <p:cNvPr id="7" name="Zástupný objekt pre číslo snímky 5">
            <a:extLst>
              <a:ext uri="{FF2B5EF4-FFF2-40B4-BE49-F238E27FC236}">
                <a16:creationId xmlns:a16="http://schemas.microsoft.com/office/drawing/2014/main" id="{D798B14A-0FBA-4293-B3D8-92C0DA2225AE}"/>
              </a:ext>
            </a:extLst>
          </p:cNvPr>
          <p:cNvSpPr txBox="1">
            <a:spLocks/>
          </p:cNvSpPr>
          <p:nvPr userDrawn="1"/>
        </p:nvSpPr>
        <p:spPr>
          <a:xfrm>
            <a:off x="11199600" y="6098400"/>
            <a:ext cx="691200" cy="29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sk-SK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CM Sans Medium" pitchFamily="50" charset="-18"/>
                <a:ea typeface="UCM Sans Medium" pitchFamily="50" charset="-1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B95051A-E602-464D-A5F6-8858A9577179}" type="slidenum">
              <a:rPr lang="sk-SK" smtClean="0">
                <a:solidFill>
                  <a:srgbClr val="3D3935"/>
                </a:solidFill>
              </a:rPr>
              <a:pPr/>
              <a:t>‹#›</a:t>
            </a:fld>
            <a:endParaRPr lang="sk-SK" dirty="0">
              <a:solidFill>
                <a:srgbClr val="3D39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75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2545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2" r:id="rId32"/>
    <p:sldLayoutId id="2147483683" r:id="rId33"/>
    <p:sldLayoutId id="2147483684" r:id="rId34"/>
    <p:sldLayoutId id="2147483685" r:id="rId35"/>
    <p:sldLayoutId id="2147483686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prieskum.saavs.sk/vysledky/" TargetMode="Externa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35546BC-16F9-40BE-B82E-478D5415BB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700" y="1285200"/>
            <a:ext cx="9306000" cy="2387600"/>
          </a:xfrm>
        </p:spPr>
        <p:txBody>
          <a:bodyPr/>
          <a:lstStyle/>
          <a:p>
            <a:r>
              <a:rPr lang="sk-SK" dirty="0"/>
              <a:t>Akademická štvrťhodinka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85419C2-BACC-4A70-BA6F-A1BB83A4D2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700" y="4561200"/>
            <a:ext cx="7284483" cy="1011600"/>
          </a:xfrm>
        </p:spPr>
        <p:txBody>
          <a:bodyPr/>
          <a:lstStyle/>
          <a:p>
            <a:r>
              <a:rPr lang="sk-SK" dirty="0"/>
              <a:t>Výsledky za Univerzitu sv. Cyrila a Metoda v Trnave</a:t>
            </a:r>
          </a:p>
        </p:txBody>
      </p:sp>
    </p:spTree>
    <p:extLst>
      <p:ext uri="{BB962C8B-B14F-4D97-AF65-F5344CB8AC3E}">
        <p14:creationId xmlns:p14="http://schemas.microsoft.com/office/powerpoint/2010/main" val="4284123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>
            <a:extLst>
              <a:ext uri="{FF2B5EF4-FFF2-40B4-BE49-F238E27FC236}">
                <a16:creationId xmlns:a16="http://schemas.microsoft.com/office/drawing/2014/main" id="{4EC3FCBD-4C1A-4E91-80C1-989F478FDCC2}"/>
              </a:ext>
            </a:extLst>
          </p:cNvPr>
          <p:cNvSpPr txBox="1">
            <a:spLocks/>
          </p:cNvSpPr>
          <p:nvPr/>
        </p:nvSpPr>
        <p:spPr>
          <a:xfrm>
            <a:off x="742950" y="1057275"/>
            <a:ext cx="11249025" cy="10962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  <a:cs typeface="+mj-cs"/>
              </a:defRPr>
            </a:lvl1pPr>
          </a:lstStyle>
          <a:p>
            <a:r>
              <a:rPr lang="sk-SK" dirty="0"/>
              <a:t>Pandémia bola organizačne  zvládnutá</a:t>
            </a:r>
          </a:p>
        </p:txBody>
      </p:sp>
      <p:sp>
        <p:nvSpPr>
          <p:cNvPr id="4" name="Zástupný objekt pre obsah 2">
            <a:extLst>
              <a:ext uri="{FF2B5EF4-FFF2-40B4-BE49-F238E27FC236}">
                <a16:creationId xmlns:a16="http://schemas.microsoft.com/office/drawing/2014/main" id="{01581EA6-B614-4BCF-A1EB-05C718D2E47B}"/>
              </a:ext>
            </a:extLst>
          </p:cNvPr>
          <p:cNvSpPr txBox="1">
            <a:spLocks/>
          </p:cNvSpPr>
          <p:nvPr/>
        </p:nvSpPr>
        <p:spPr>
          <a:xfrm>
            <a:off x="742950" y="3104325"/>
            <a:ext cx="7486650" cy="26964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sk-SK" sz="1800" b="1" dirty="0"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70,7% </a:t>
            </a:r>
            <a:r>
              <a:rPr lang="sk-SK" sz="1800" dirty="0"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respondentov UCM tvrdí, že sú dostatočne informovaní o zmenách týkajúcich sa organizácie výučby (priemer SR </a:t>
            </a:r>
            <a:r>
              <a:rPr lang="sk-SK" sz="1800" b="1" dirty="0"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84%)</a:t>
            </a:r>
          </a:p>
          <a:p>
            <a:pPr algn="just"/>
            <a:r>
              <a:rPr lang="sk-SK" sz="1800" b="1" dirty="0"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74,1% </a:t>
            </a:r>
            <a:r>
              <a:rPr lang="sk-SK" sz="1800" dirty="0"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respondentov UCM bolo včas informovaných o zmenách študijných povinnosti vyplývajúcich z pandémie (priemer SR </a:t>
            </a:r>
            <a:r>
              <a:rPr lang="sk-SK" sz="1800" b="1" dirty="0"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84%)</a:t>
            </a:r>
          </a:p>
          <a:p>
            <a:pPr algn="just"/>
            <a:r>
              <a:rPr lang="sk-SK" sz="1800" b="1" dirty="0"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61,1% </a:t>
            </a:r>
            <a:r>
              <a:rPr lang="sk-SK" sz="1800" dirty="0"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respondentov UCM tvrdí, že im UCM poskytuje prístup ku kvalitným odborným textom a databázam (priemer SR </a:t>
            </a:r>
            <a:r>
              <a:rPr lang="sk-SK" sz="1800" b="1" dirty="0"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77%).</a:t>
            </a:r>
          </a:p>
        </p:txBody>
      </p:sp>
    </p:spTree>
    <p:extLst>
      <p:ext uri="{BB962C8B-B14F-4D97-AF65-F5344CB8AC3E}">
        <p14:creationId xmlns:p14="http://schemas.microsoft.com/office/powerpoint/2010/main" val="4140662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357EAAA1-57ED-4115-B9CF-40783A1DBD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8317844"/>
              </p:ext>
            </p:extLst>
          </p:nvPr>
        </p:nvGraphicFramePr>
        <p:xfrm>
          <a:off x="1066800" y="633412"/>
          <a:ext cx="10058400" cy="5591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8988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2FF3E713-2CFC-4E4D-8863-1566C025C4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2057245"/>
              </p:ext>
            </p:extLst>
          </p:nvPr>
        </p:nvGraphicFramePr>
        <p:xfrm>
          <a:off x="1066800" y="633412"/>
          <a:ext cx="10058400" cy="5591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0701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3D80DD-2323-489F-B530-3102209D9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800" y="820800"/>
            <a:ext cx="6838950" cy="640800"/>
          </a:xfrm>
        </p:spPr>
        <p:txBody>
          <a:bodyPr/>
          <a:lstStyle/>
          <a:p>
            <a:r>
              <a:rPr lang="sk-SK" dirty="0"/>
              <a:t>Práca popri štúdiu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6F17413C-C7AA-414E-8A61-A57201069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8800" y="2814300"/>
            <a:ext cx="11670631" cy="2696400"/>
          </a:xfrm>
        </p:spPr>
        <p:txBody>
          <a:bodyPr/>
          <a:lstStyle/>
          <a:p>
            <a:r>
              <a:rPr lang="sk-SK" sz="1800" b="1" dirty="0">
                <a:latin typeface="UCM Sans Medium" pitchFamily="50" charset="-18"/>
                <a:ea typeface="UCM Sans Medium" pitchFamily="50" charset="-18"/>
              </a:rPr>
              <a:t>72% </a:t>
            </a:r>
            <a:r>
              <a:rPr lang="sk-SK" sz="1800" dirty="0">
                <a:latin typeface="UCM Sans Medium" pitchFamily="50" charset="-18"/>
                <a:ea typeface="UCM Sans Medium" pitchFamily="50" charset="-18"/>
              </a:rPr>
              <a:t>študentov UCM dennej formy pracuje počas semestra (priemer SR </a:t>
            </a:r>
            <a:r>
              <a:rPr lang="sk-SK" sz="1800" b="1" dirty="0">
                <a:latin typeface="UCM Sans Medium" pitchFamily="50" charset="-18"/>
                <a:ea typeface="UCM Sans Medium" pitchFamily="50" charset="-18"/>
              </a:rPr>
              <a:t>62%</a:t>
            </a:r>
            <a:r>
              <a:rPr lang="sk-SK" sz="1800" dirty="0">
                <a:latin typeface="UCM Sans Medium" pitchFamily="50" charset="-18"/>
                <a:ea typeface="UCM Sans Medium" pitchFamily="50" charset="-18"/>
              </a:rPr>
              <a:t>)</a:t>
            </a:r>
          </a:p>
          <a:p>
            <a:r>
              <a:rPr lang="sk-SK" sz="1800" dirty="0">
                <a:latin typeface="UCM Sans Medium" pitchFamily="50" charset="-18"/>
                <a:ea typeface="UCM Sans Medium" pitchFamily="50" charset="-18"/>
              </a:rPr>
              <a:t>Viac ako </a:t>
            </a:r>
            <a:r>
              <a:rPr lang="sk-SK" sz="1800" b="1" dirty="0">
                <a:latin typeface="UCM Sans Medium" pitchFamily="50" charset="-18"/>
                <a:ea typeface="UCM Sans Medium" pitchFamily="50" charset="-18"/>
              </a:rPr>
              <a:t>27% </a:t>
            </a:r>
            <a:r>
              <a:rPr lang="sk-SK" sz="1800" dirty="0">
                <a:latin typeface="UCM Sans Medium" pitchFamily="50" charset="-18"/>
                <a:ea typeface="UCM Sans Medium" pitchFamily="50" charset="-18"/>
              </a:rPr>
              <a:t>z nich pracuje viac ako 20 hodín týždenne (priemer SR </a:t>
            </a:r>
            <a:r>
              <a:rPr lang="sk-SK" sz="1800" b="1" dirty="0">
                <a:latin typeface="UCM Sans Medium" pitchFamily="50" charset="-18"/>
                <a:ea typeface="UCM Sans Medium" pitchFamily="50" charset="-18"/>
              </a:rPr>
              <a:t>20%)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061553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B8A6BB23-8E89-4FAB-9854-C133449801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8392823"/>
              </p:ext>
            </p:extLst>
          </p:nvPr>
        </p:nvGraphicFramePr>
        <p:xfrm>
          <a:off x="1303682" y="457200"/>
          <a:ext cx="9372600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6580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706D63-A645-4A31-AB6F-E8540475C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773" y="864104"/>
            <a:ext cx="4917600" cy="640800"/>
          </a:xfrm>
        </p:spPr>
        <p:txBody>
          <a:bodyPr/>
          <a:lstStyle/>
          <a:p>
            <a:r>
              <a:rPr lang="sk-SK" dirty="0"/>
              <a:t>Rozvoj zručností</a:t>
            </a:r>
            <a:br>
              <a:rPr lang="sk-SK" dirty="0"/>
            </a:br>
            <a:endParaRPr lang="sk-SK" dirty="0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B664ECDD-B201-41CB-91A6-B838FF09F5B4}"/>
              </a:ext>
            </a:extLst>
          </p:cNvPr>
          <p:cNvSpPr txBox="1"/>
          <p:nvPr/>
        </p:nvSpPr>
        <p:spPr>
          <a:xfrm>
            <a:off x="489716" y="3745253"/>
            <a:ext cx="114333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sz="24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Len malá časť študentov si rozvíja všetky zručnosti potrebné pre trh práce.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475102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56A2D423-8489-4E83-B18A-E81CC8E622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6985647"/>
              </p:ext>
            </p:extLst>
          </p:nvPr>
        </p:nvGraphicFramePr>
        <p:xfrm>
          <a:off x="1072738" y="486889"/>
          <a:ext cx="10046524" cy="5522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66037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56A2D423-8489-4E83-B18A-E81CC8E622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3349255"/>
              </p:ext>
            </p:extLst>
          </p:nvPr>
        </p:nvGraphicFramePr>
        <p:xfrm>
          <a:off x="1072738" y="486889"/>
          <a:ext cx="10046524" cy="5522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96446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>
            <a:extLst>
              <a:ext uri="{FF2B5EF4-FFF2-40B4-BE49-F238E27FC236}">
                <a16:creationId xmlns:a16="http://schemas.microsoft.com/office/drawing/2014/main" id="{D4C33BC2-E100-4422-B3C0-D25B27697646}"/>
              </a:ext>
            </a:extLst>
          </p:cNvPr>
          <p:cNvSpPr txBox="1">
            <a:spLocks/>
          </p:cNvSpPr>
          <p:nvPr/>
        </p:nvSpPr>
        <p:spPr>
          <a:xfrm>
            <a:off x="2262194" y="2905239"/>
            <a:ext cx="8985910" cy="6408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  <a:cs typeface="+mj-cs"/>
              </a:defRPr>
            </a:lvl1pPr>
          </a:lstStyle>
          <a:p>
            <a:r>
              <a:rPr lang="sk-SK" dirty="0"/>
              <a:t>Trh práce bakalárov neláka</a:t>
            </a:r>
          </a:p>
        </p:txBody>
      </p:sp>
    </p:spTree>
    <p:extLst>
      <p:ext uri="{BB962C8B-B14F-4D97-AF65-F5344CB8AC3E}">
        <p14:creationId xmlns:p14="http://schemas.microsoft.com/office/powerpoint/2010/main" val="1256638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 2">
            <a:extLst>
              <a:ext uri="{FF2B5EF4-FFF2-40B4-BE49-F238E27FC236}">
                <a16:creationId xmlns:a16="http://schemas.microsoft.com/office/drawing/2014/main" id="{D9E2B048-8483-48B7-BF46-B97DBC2081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4557883"/>
              </p:ext>
            </p:extLst>
          </p:nvPr>
        </p:nvGraphicFramePr>
        <p:xfrm>
          <a:off x="83820" y="226143"/>
          <a:ext cx="11414760" cy="5831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6751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>
            <a:extLst>
              <a:ext uri="{FF2B5EF4-FFF2-40B4-BE49-F238E27FC236}">
                <a16:creationId xmlns:a16="http://schemas.microsoft.com/office/drawing/2014/main" id="{61F30919-3F59-445D-9062-C3FB948A774F}"/>
              </a:ext>
            </a:extLst>
          </p:cNvPr>
          <p:cNvSpPr txBox="1"/>
          <p:nvPr/>
        </p:nvSpPr>
        <p:spPr>
          <a:xfrm>
            <a:off x="802800" y="1239520"/>
            <a:ext cx="1087104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sk-SK" sz="2400" dirty="0">
                <a:solidFill>
                  <a:srgbClr val="242424"/>
                </a:solidFill>
                <a:effectLst/>
                <a:latin typeface="UCM Sans Bold" pitchFamily="50" charset="-18"/>
                <a:ea typeface="UCM Sans Bold" pitchFamily="50" charset="-18"/>
                <a:cs typeface="Calibri" panose="020F0502020204030204" pitchFamily="34" charset="0"/>
              </a:rPr>
              <a:t>Výsledky z prieskumu SAAVS bu</a:t>
            </a:r>
            <a:r>
              <a:rPr lang="sk-SK" sz="2400" dirty="0">
                <a:solidFill>
                  <a:srgbClr val="242424"/>
                </a:solidFill>
                <a:effectLst/>
                <a:latin typeface="UCM Sans Bold" pitchFamily="50" charset="-18"/>
                <a:ea typeface="UCM Sans Bold" pitchFamily="50" charset="-18"/>
              </a:rPr>
              <a:t>dú k dispozícii aj pracovným skupinám SAAVŠ, ktoré budú od roku 2022 posudzovať vnútorné systémy kvality všetkých vysokých škôl. Výsledky budú pre pracovné skupiny podkladom pre zisťovanie, ako s nimi vysoká škola naložila, ako svoje vzdelávanie a vnútorné procesy zlepšila.</a:t>
            </a:r>
            <a:endParaRPr lang="sk-SK" sz="2400" dirty="0">
              <a:effectLst/>
              <a:latin typeface="UCM Sans Bold" pitchFamily="50" charset="-18"/>
              <a:ea typeface="UCM Sans Bold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3059291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3D80DD-2323-489F-B530-3102209D9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800" y="820800"/>
            <a:ext cx="6838950" cy="640800"/>
          </a:xfrm>
        </p:spPr>
        <p:txBody>
          <a:bodyPr/>
          <a:lstStyle/>
          <a:p>
            <a:r>
              <a:rPr lang="sk-SK" dirty="0"/>
              <a:t>Prechod na trh práce</a:t>
            </a:r>
            <a:br>
              <a:rPr lang="sk-SK" dirty="0"/>
            </a:br>
            <a:endParaRPr lang="sk-SK" dirty="0"/>
          </a:p>
        </p:txBody>
      </p:sp>
      <p:sp>
        <p:nvSpPr>
          <p:cNvPr id="6" name="Zástupný objekt pre obsah 2">
            <a:extLst>
              <a:ext uri="{FF2B5EF4-FFF2-40B4-BE49-F238E27FC236}">
                <a16:creationId xmlns:a16="http://schemas.microsoft.com/office/drawing/2014/main" id="{810C0D31-4E5C-4106-8A2F-D9D88BDF10C5}"/>
              </a:ext>
            </a:extLst>
          </p:cNvPr>
          <p:cNvSpPr txBox="1">
            <a:spLocks/>
          </p:cNvSpPr>
          <p:nvPr/>
        </p:nvSpPr>
        <p:spPr>
          <a:xfrm>
            <a:off x="364875" y="2795250"/>
            <a:ext cx="11670631" cy="26964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3D3935"/>
                </a:solidFill>
                <a:latin typeface="Encode Sans Regular" pitchFamily="2" charset="-18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3D3935"/>
                </a:solidFill>
                <a:latin typeface="Encode Sans Regular" pitchFamily="2" charset="-18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3D3935"/>
                </a:solidFill>
                <a:latin typeface="Encode Sans Regular" pitchFamily="2" charset="-18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3D3935"/>
                </a:solidFill>
                <a:latin typeface="Encode Sans Regular" pitchFamily="2" charset="-18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3D3935"/>
                </a:solidFill>
                <a:latin typeface="Encode Sans Regular" pitchFamily="2" charset="-18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800" b="1" dirty="0">
                <a:latin typeface="UCM Sans DemiBold" pitchFamily="50" charset="-18"/>
                <a:ea typeface="UCM Sans DemiBold" pitchFamily="50" charset="-18"/>
              </a:rPr>
              <a:t>49% končiacich </a:t>
            </a:r>
            <a:r>
              <a:rPr lang="sk-SK" sz="1800" dirty="0">
                <a:latin typeface="UCM Sans DemiBold" pitchFamily="50" charset="-18"/>
                <a:ea typeface="UCM Sans DemiBold" pitchFamily="50" charset="-18"/>
              </a:rPr>
              <a:t>študentov I. a II. stupňa UCM, ktorí daný akademický rok plánovali ukončiť získaním titulu sa vďaka doterajšiemu štúdiu cíti byť pripravená na život po vysokej škole (priemer SR </a:t>
            </a:r>
            <a:r>
              <a:rPr lang="sk-SK" sz="1800" b="1" dirty="0">
                <a:latin typeface="UCM Sans DemiBold" pitchFamily="50" charset="-18"/>
                <a:ea typeface="UCM Sans DemiBold" pitchFamily="50" charset="-18"/>
              </a:rPr>
              <a:t>61%</a:t>
            </a:r>
            <a:r>
              <a:rPr lang="sk-SK" sz="1800" dirty="0">
                <a:latin typeface="UCM Sans DemiBold" pitchFamily="50" charset="-18"/>
                <a:ea typeface="UCM Sans DemiBold" pitchFamily="50" charset="-18"/>
              </a:rPr>
              <a:t>)</a:t>
            </a:r>
          </a:p>
          <a:p>
            <a:r>
              <a:rPr lang="sk-SK" sz="1800" dirty="0">
                <a:latin typeface="UCM Sans DemiBold" pitchFamily="50" charset="-18"/>
                <a:ea typeface="UCM Sans DemiBold" pitchFamily="50" charset="-18"/>
              </a:rPr>
              <a:t>68% týchto končiacich študentov si myslí, že UCM dná o to, aby boli jej študenti v živote úspešní (priemer SR </a:t>
            </a:r>
            <a:r>
              <a:rPr lang="sk-SK" sz="1800" b="1" dirty="0">
                <a:latin typeface="UCM Sans DemiBold" pitchFamily="50" charset="-18"/>
                <a:ea typeface="UCM Sans DemiBold" pitchFamily="50" charset="-18"/>
              </a:rPr>
              <a:t>76%)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55068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3ED06327-7E07-439F-8CB3-55A28D012B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0401795"/>
              </p:ext>
            </p:extLst>
          </p:nvPr>
        </p:nvGraphicFramePr>
        <p:xfrm>
          <a:off x="0" y="226142"/>
          <a:ext cx="11720052" cy="6135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825165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94D7EC-700D-4F37-AAE0-E36C53A08D75}"/>
              </a:ext>
            </a:extLst>
          </p:cNvPr>
          <p:cNvSpPr txBox="1">
            <a:spLocks/>
          </p:cNvSpPr>
          <p:nvPr/>
        </p:nvSpPr>
        <p:spPr>
          <a:xfrm>
            <a:off x="996260" y="1571389"/>
            <a:ext cx="10199480" cy="6408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  <a:cs typeface="+mj-cs"/>
              </a:defRPr>
            </a:lvl1pPr>
          </a:lstStyle>
          <a:p>
            <a:r>
              <a:rPr lang="sk-SK" dirty="0"/>
              <a:t>Študenti majú záujem o svoj odbor</a:t>
            </a:r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A20B68B2-C0AA-4E11-B658-58B170A70FE7}"/>
              </a:ext>
            </a:extLst>
          </p:cNvPr>
          <p:cNvSpPr txBox="1"/>
          <p:nvPr/>
        </p:nvSpPr>
        <p:spPr>
          <a:xfrm>
            <a:off x="996260" y="3167468"/>
            <a:ext cx="10782794" cy="1124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Viac ako 77% študentov ide na UCM kvôli odborným vedomostiam a zručnostiam (priemer SR 70%)</a:t>
            </a:r>
            <a:endParaRPr lang="sk-SK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Takmer 19% ide na UCM kvôli titulu (priemer SR 20%)</a:t>
            </a:r>
            <a:endParaRPr lang="sk-SK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9311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DDD48BAD-0707-4ABF-BB10-24148CC4DC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4621481"/>
              </p:ext>
            </p:extLst>
          </p:nvPr>
        </p:nvGraphicFramePr>
        <p:xfrm>
          <a:off x="1072738" y="486889"/>
          <a:ext cx="10046524" cy="5522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89956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3D80DD-2323-489F-B530-3102209D9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" y="104160"/>
            <a:ext cx="11369841" cy="1312800"/>
          </a:xfrm>
        </p:spPr>
        <p:txBody>
          <a:bodyPr/>
          <a:lstStyle/>
          <a:p>
            <a:pPr algn="ctr"/>
            <a:r>
              <a:rPr lang="sk-SK" dirty="0"/>
              <a:t>Detailné výsledky za jednotlivé univerzity a fakulty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6F17413C-C7AA-414E-8A61-A57201069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" y="1416960"/>
            <a:ext cx="11670631" cy="2696400"/>
          </a:xfrm>
        </p:spPr>
        <p:txBody>
          <a:bodyPr/>
          <a:lstStyle/>
          <a:p>
            <a:r>
              <a:rPr lang="sk-SK" dirty="0">
                <a:hlinkClick r:id="rId2"/>
              </a:rPr>
              <a:t>https://prieskum.saavs.sk/vysledky/</a:t>
            </a:r>
            <a:endParaRPr lang="sk-SK" dirty="0"/>
          </a:p>
          <a:p>
            <a:endParaRPr lang="sk-SK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05EB1E26-3CC4-4D3E-B953-2545EBF29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9719" y="1874519"/>
            <a:ext cx="7899856" cy="442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4429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CFA7F4E-91A2-476F-9AFB-74D2D45DD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3" name="object 2">
            <a:extLst>
              <a:ext uri="{FF2B5EF4-FFF2-40B4-BE49-F238E27FC236}">
                <a16:creationId xmlns:a16="http://schemas.microsoft.com/office/drawing/2014/main" id="{2251916F-BCCF-4E62-A44B-DA89BEEE95F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857997"/>
          </a:xfrm>
          <a:prstGeom prst="rect">
            <a:avLst/>
          </a:prstGeom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5D3582E5-0546-4CF3-ACAF-73AF28C11683}"/>
              </a:ext>
            </a:extLst>
          </p:cNvPr>
          <p:cNvSpPr txBox="1">
            <a:spLocks/>
          </p:cNvSpPr>
          <p:nvPr/>
        </p:nvSpPr>
        <p:spPr>
          <a:xfrm>
            <a:off x="3921633" y="3891880"/>
            <a:ext cx="3797300" cy="1518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D3935"/>
                </a:solidFill>
                <a:latin typeface="UCM Sans Black" pitchFamily="50" charset="-18"/>
                <a:ea typeface="UCM Sans Black" pitchFamily="50" charset="-18"/>
                <a:cs typeface="+mj-cs"/>
              </a:defRPr>
            </a:lvl1pPr>
          </a:lstStyle>
          <a:p>
            <a:pPr marL="480059" marR="5080" indent="-467995">
              <a:lnSpc>
                <a:spcPct val="100000"/>
              </a:lnSpc>
              <a:spcBef>
                <a:spcPts val="95"/>
              </a:spcBef>
            </a:pPr>
            <a:r>
              <a:rPr lang="sk-SK" sz="4900" b="1" spc="-10" dirty="0">
                <a:solidFill>
                  <a:srgbClr val="FABE4A"/>
                </a:solidFill>
                <a:latin typeface="Arial"/>
                <a:cs typeface="Arial"/>
              </a:rPr>
              <a:t>Ďakujem </a:t>
            </a:r>
            <a:r>
              <a:rPr lang="sk-SK" sz="4900" b="1" spc="-5" dirty="0">
                <a:solidFill>
                  <a:srgbClr val="FABE4A"/>
                </a:solidFill>
                <a:latin typeface="Arial"/>
                <a:cs typeface="Arial"/>
              </a:rPr>
              <a:t>za </a:t>
            </a:r>
            <a:r>
              <a:rPr lang="sk-SK" sz="4900" b="1" spc="-1350" dirty="0">
                <a:solidFill>
                  <a:srgbClr val="FABE4A"/>
                </a:solidFill>
                <a:latin typeface="Arial"/>
                <a:cs typeface="Arial"/>
              </a:rPr>
              <a:t> </a:t>
            </a:r>
            <a:r>
              <a:rPr lang="sk-SK" sz="4900" b="1" spc="-5" dirty="0">
                <a:solidFill>
                  <a:srgbClr val="FABE4A"/>
                </a:solidFill>
                <a:latin typeface="Arial"/>
                <a:cs typeface="Arial"/>
              </a:rPr>
              <a:t>pozornosť!</a:t>
            </a:r>
            <a:endParaRPr lang="sk-SK" sz="4900" dirty="0">
              <a:latin typeface="Arial"/>
              <a:cs typeface="Arial"/>
            </a:endParaRPr>
          </a:p>
        </p:txBody>
      </p:sp>
      <p:pic>
        <p:nvPicPr>
          <p:cNvPr id="8" name="Obrázok 7">
            <a:extLst>
              <a:ext uri="{FF2B5EF4-FFF2-40B4-BE49-F238E27FC236}">
                <a16:creationId xmlns:a16="http://schemas.microsoft.com/office/drawing/2014/main" id="{18C2A99D-189D-48C2-AC7A-594940C951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611" y="852820"/>
            <a:ext cx="3255046" cy="325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936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6CAA3B3-E508-47B3-B368-1A0B078F8B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0296" y="508769"/>
            <a:ext cx="10515600" cy="1324800"/>
          </a:xfrm>
        </p:spPr>
        <p:txBody>
          <a:bodyPr/>
          <a:lstStyle/>
          <a:p>
            <a:r>
              <a:rPr lang="sk-SK" sz="4800" dirty="0"/>
              <a:t>Obsah</a:t>
            </a:r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D2B50768-BFC8-4200-A102-1F1B85464180}"/>
              </a:ext>
            </a:extLst>
          </p:cNvPr>
          <p:cNvSpPr txBox="1"/>
          <p:nvPr/>
        </p:nvSpPr>
        <p:spPr>
          <a:xfrm>
            <a:off x="660295" y="2269708"/>
            <a:ext cx="7367423" cy="2934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27685" indent="-515620">
              <a:lnSpc>
                <a:spcPct val="100000"/>
              </a:lnSpc>
              <a:spcBef>
                <a:spcPts val="75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sk-SK" sz="2800" b="1" spc="-5" dirty="0">
                <a:latin typeface="UCM Sans DemiBold" pitchFamily="50" charset="-18"/>
                <a:ea typeface="UCM Sans DemiBold" pitchFamily="50" charset="-18"/>
                <a:cs typeface="Arial MT"/>
              </a:rPr>
              <a:t>Demografia a základné údaje</a:t>
            </a:r>
          </a:p>
          <a:p>
            <a:pPr marL="527685" indent="-515620">
              <a:lnSpc>
                <a:spcPct val="100000"/>
              </a:lnSpc>
              <a:spcBef>
                <a:spcPts val="75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sk-SK" sz="2800" b="1" spc="-5" dirty="0">
                <a:latin typeface="UCM Sans DemiBold" pitchFamily="50" charset="-18"/>
                <a:ea typeface="UCM Sans DemiBold" pitchFamily="50" charset="-18"/>
                <a:cs typeface="Arial MT"/>
              </a:rPr>
              <a:t>Pandémia a UCM</a:t>
            </a:r>
          </a:p>
          <a:p>
            <a:pPr marL="527685" indent="-515620">
              <a:lnSpc>
                <a:spcPct val="100000"/>
              </a:lnSpc>
              <a:spcBef>
                <a:spcPts val="75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sk-SK" sz="2800" b="1" spc="-5" dirty="0">
                <a:latin typeface="UCM Sans DemiBold" pitchFamily="50" charset="-18"/>
                <a:ea typeface="UCM Sans DemiBold" pitchFamily="50" charset="-18"/>
                <a:cs typeface="Arial MT"/>
              </a:rPr>
              <a:t>Prax a práca počas štúdia</a:t>
            </a:r>
          </a:p>
          <a:p>
            <a:pPr marL="527685" indent="-515620">
              <a:lnSpc>
                <a:spcPct val="100000"/>
              </a:lnSpc>
              <a:spcBef>
                <a:spcPts val="75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sk-SK" sz="2800" b="1" spc="-5" dirty="0">
                <a:latin typeface="UCM Sans DemiBold" pitchFamily="50" charset="-18"/>
                <a:ea typeface="UCM Sans DemiBold" pitchFamily="50" charset="-18"/>
                <a:cs typeface="Arial MT"/>
              </a:rPr>
              <a:t>Rozvoj zručností</a:t>
            </a:r>
          </a:p>
          <a:p>
            <a:pPr marL="527685" indent="-515620">
              <a:lnSpc>
                <a:spcPct val="100000"/>
              </a:lnSpc>
              <a:spcBef>
                <a:spcPts val="75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lang="sk-SK" sz="2800" b="1" spc="-5" dirty="0">
                <a:latin typeface="UCM Sans DemiBold" pitchFamily="50" charset="-18"/>
                <a:ea typeface="UCM Sans DemiBold" pitchFamily="50" charset="-18"/>
                <a:cs typeface="Arial MT"/>
              </a:rPr>
              <a:t>Prechod na trh práce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63143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3D80DD-2323-489F-B530-3102209D9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071" y="671190"/>
            <a:ext cx="8400803" cy="640800"/>
          </a:xfrm>
        </p:spPr>
        <p:txBody>
          <a:bodyPr/>
          <a:lstStyle/>
          <a:p>
            <a:r>
              <a:rPr lang="sk-SK" dirty="0"/>
              <a:t>Demografia a základné údaje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6F17413C-C7AA-414E-8A61-A57201069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567" y="1674421"/>
            <a:ext cx="10752119" cy="4180113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sk-SK" sz="1800" dirty="0">
                <a:solidFill>
                  <a:schemeClr val="tx1"/>
                </a:solidFill>
                <a:effectLst/>
                <a:latin typeface="UCM Sans DemiBold" pitchFamily="50" charset="-18"/>
                <a:ea typeface="UCM Sans DemiBold" pitchFamily="50" charset="-18"/>
                <a:cs typeface="Times New Roman" panose="02020603050405020304" pitchFamily="18" charset="0"/>
              </a:rPr>
              <a:t>19 983 platných vyplnených dotazníkov</a:t>
            </a:r>
            <a:endParaRPr lang="sk-SK" sz="1800" dirty="0">
              <a:solidFill>
                <a:schemeClr val="tx1"/>
              </a:solidFill>
              <a:latin typeface="UCM Sans DemiBold" pitchFamily="50" charset="-18"/>
              <a:ea typeface="UCM Sans DemiBold" pitchFamily="50" charset="-18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solidFill>
                  <a:schemeClr val="tx1"/>
                </a:solidFill>
                <a:latin typeface="UCM Sans DemiBold" pitchFamily="50" charset="-18"/>
                <a:ea typeface="UCM Sans DemiBold" pitchFamily="50" charset="-18"/>
                <a:cs typeface="Times New Roman" panose="02020603050405020304" pitchFamily="18" charset="0"/>
              </a:rPr>
              <a:t>Z 5042 študentov UCM  ( CRŠ k 30.4.2021) vyplnilo dotazník 593 (11,76%) </a:t>
            </a:r>
            <a:endParaRPr lang="sk-SK" sz="1800" dirty="0">
              <a:solidFill>
                <a:schemeClr val="tx1"/>
              </a:solidFill>
              <a:effectLst/>
              <a:latin typeface="UCM Sans DemiBold" pitchFamily="50" charset="-18"/>
              <a:ea typeface="UCM Sans DemiBold" pitchFamily="50" charset="-18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solidFill>
                  <a:schemeClr val="tx1"/>
                </a:solidFill>
                <a:effectLst/>
                <a:latin typeface="UCM Sans DemiBold" pitchFamily="50" charset="-18"/>
                <a:ea typeface="UCM Sans DemiBold" pitchFamily="50" charset="-18"/>
                <a:cs typeface="Times New Roman" panose="02020603050405020304" pitchFamily="18" charset="0"/>
              </a:rPr>
              <a:t>Zastúpené sú všetky súčasti UCM (FMK-207, FF-159, FZV-108, FSV-66, FPV 44, IM ako rektorát-9)</a:t>
            </a: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solidFill>
                  <a:schemeClr val="tx1"/>
                </a:solidFill>
                <a:effectLst/>
                <a:latin typeface="UCM Sans DemiBold" pitchFamily="50" charset="-18"/>
                <a:ea typeface="UCM Sans DemiBold" pitchFamily="50" charset="-18"/>
                <a:cs typeface="Times New Roman" panose="02020603050405020304" pitchFamily="18" charset="0"/>
              </a:rPr>
              <a:t>denná forma štúdia (472), externá (121)  </a:t>
            </a: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solidFill>
                  <a:schemeClr val="tx1"/>
                </a:solidFill>
                <a:effectLst/>
                <a:latin typeface="UCM Sans DemiBold" pitchFamily="50" charset="-18"/>
                <a:ea typeface="UCM Sans DemiBold" pitchFamily="50" charset="-18"/>
                <a:cs typeface="Times New Roman" panose="02020603050405020304" pitchFamily="18" charset="0"/>
              </a:rPr>
              <a:t>42 odpovedí od študentov so špecifickými potrebami</a:t>
            </a: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solidFill>
                  <a:schemeClr val="tx1"/>
                </a:solidFill>
                <a:effectLst/>
                <a:latin typeface="UCM Sans DemiBold" pitchFamily="50" charset="-18"/>
                <a:ea typeface="UCM Sans DemiBold" pitchFamily="50" charset="-18"/>
                <a:cs typeface="Times New Roman" panose="02020603050405020304" pitchFamily="18" charset="0"/>
              </a:rPr>
              <a:t>17 študentov s iným ako slovenským občianstvom (resp. zahraničných  študentov)</a:t>
            </a:r>
          </a:p>
          <a:p>
            <a:pPr marL="342900" indent="-342900" algn="just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sk-SK" sz="1800" dirty="0">
                <a:solidFill>
                  <a:schemeClr val="tx1"/>
                </a:solidFill>
                <a:effectLst/>
                <a:latin typeface="UCM Sans DemiBold" pitchFamily="50" charset="-18"/>
                <a:ea typeface="UCM Sans DemiBold" pitchFamily="50" charset="-18"/>
                <a:cs typeface="Times New Roman" panose="02020603050405020304" pitchFamily="18" charset="0"/>
              </a:rPr>
              <a:t>Zber odpovedí: 30.4. - 31.5. 2021</a:t>
            </a: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sk-SK" sz="1800" dirty="0">
              <a:effectLst/>
              <a:latin typeface="UCM Sans DemiBold" pitchFamily="50" charset="-18"/>
              <a:ea typeface="UCM Sans DemiBold" pitchFamily="50" charset="-18"/>
              <a:cs typeface="Times New Roman" panose="02020603050405020304" pitchFamily="18" charset="0"/>
            </a:endParaRP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13703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ED633BC-9095-4262-961A-837F12C3F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283" y="623619"/>
            <a:ext cx="9327078" cy="640800"/>
          </a:xfrm>
        </p:spPr>
        <p:txBody>
          <a:bodyPr/>
          <a:lstStyle/>
          <a:p>
            <a:r>
              <a:rPr lang="sk-SK" dirty="0"/>
              <a:t>Tematické okruhy dotazníka</a:t>
            </a:r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8B3225B0-19F3-4BEB-AE17-2F7E8CF13D98}"/>
              </a:ext>
            </a:extLst>
          </p:cNvPr>
          <p:cNvSpPr txBox="1"/>
          <p:nvPr/>
        </p:nvSpPr>
        <p:spPr>
          <a:xfrm>
            <a:off x="592283" y="1519891"/>
            <a:ext cx="11599717" cy="4174797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výber VŠ uchádzačmi, prijímacie konanie, adaptácia na VŠ</a:t>
            </a:r>
            <a:endParaRPr lang="sk-SK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priebeh a výstupy vzdelávania, hodnotenie a známkovanie, metódy výučby</a:t>
            </a:r>
            <a:endParaRPr lang="sk-SK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prístup učiteľov k študentom</a:t>
            </a:r>
            <a:endParaRPr lang="sk-SK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zapájanie sa študentov do spravovania VŠ</a:t>
            </a:r>
            <a:endParaRPr lang="sk-SK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dopady pandémie</a:t>
            </a:r>
            <a:endParaRPr lang="sk-SK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rozšírenosť a riešenie akademických podvodov</a:t>
            </a:r>
            <a:endParaRPr lang="sk-SK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internacionalizácia VŠ (mobility, zahraniční študenti)</a:t>
            </a:r>
            <a:endParaRPr lang="sk-SK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študenti so špecifickými potrebami</a:t>
            </a:r>
            <a:endParaRPr lang="sk-SK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externé štúdium</a:t>
            </a:r>
            <a:endParaRPr lang="sk-SK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príprava na život po VŠ</a:t>
            </a:r>
            <a:endParaRPr lang="sk-SK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835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2706D63-A645-4A31-AB6F-E8540475C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68" y="805931"/>
            <a:ext cx="11077697" cy="2234151"/>
          </a:xfrm>
        </p:spPr>
        <p:txBody>
          <a:bodyPr/>
          <a:lstStyle/>
          <a:p>
            <a:pPr algn="just"/>
            <a:r>
              <a:rPr lang="sk-SK" dirty="0"/>
              <a:t>Pandémia negatívne ovplyvnila  rozvoj vzťahov a tým aj budúce  vyhliadky študentov</a:t>
            </a:r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28A04154-728B-4C65-A862-F1A3B2D973F8}"/>
              </a:ext>
            </a:extLst>
          </p:cNvPr>
          <p:cNvSpPr txBox="1"/>
          <p:nvPr/>
        </p:nvSpPr>
        <p:spPr>
          <a:xfrm>
            <a:off x="641268" y="3402359"/>
            <a:ext cx="10782794" cy="1226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42 % sa necíti byť súčasťou komunity (SK priemer 33 %)</a:t>
            </a:r>
            <a:endParaRPr lang="sk-SK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až 45 % netrávi čas so spolužiakmi mimo vyučovania (SK priemer 44 %)</a:t>
            </a:r>
            <a:endParaRPr lang="sk-SK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sk-SK" sz="18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vyše 78 % sa nezúčastňuje pravidelne aktivít študentských organizácií (SK priemer 75 %)</a:t>
            </a:r>
            <a:endParaRPr lang="sk-SK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915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Graf 32">
            <a:extLst>
              <a:ext uri="{FF2B5EF4-FFF2-40B4-BE49-F238E27FC236}">
                <a16:creationId xmlns:a16="http://schemas.microsoft.com/office/drawing/2014/main" id="{25D15F5F-A709-44ED-AE5E-81CED2AA9B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2819048"/>
              </p:ext>
            </p:extLst>
          </p:nvPr>
        </p:nvGraphicFramePr>
        <p:xfrm>
          <a:off x="1072738" y="486889"/>
          <a:ext cx="10046524" cy="5522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79891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D143975D-9052-449B-A82D-9905721A19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1590901"/>
              </p:ext>
            </p:extLst>
          </p:nvPr>
        </p:nvGraphicFramePr>
        <p:xfrm>
          <a:off x="1072738" y="486889"/>
          <a:ext cx="10046524" cy="5522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95919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3D80DD-2323-489F-B530-3102209D9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1475774"/>
            <a:ext cx="9982200" cy="2143725"/>
          </a:xfrm>
        </p:spPr>
        <p:txBody>
          <a:bodyPr/>
          <a:lstStyle/>
          <a:p>
            <a:r>
              <a:rPr lang="sk-SK" dirty="0"/>
              <a:t>Externisti chcú častejšie zachovať prvky dištančného vzdelávania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6F17413C-C7AA-414E-8A61-A57201069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950" y="4161600"/>
            <a:ext cx="9160125" cy="2696400"/>
          </a:xfrm>
        </p:spPr>
        <p:txBody>
          <a:bodyPr/>
          <a:lstStyle/>
          <a:p>
            <a:r>
              <a:rPr lang="sk-SK" sz="1800" dirty="0">
                <a:effectLst/>
                <a:latin typeface="UCM Sans Medium" pitchFamily="50" charset="-18"/>
                <a:ea typeface="Calibri" panose="020F0502020204030204" pitchFamily="34" charset="0"/>
                <a:cs typeface="Times New Roman" panose="02020603050405020304" pitchFamily="18" charset="0"/>
              </a:rPr>
              <a:t>66,1% externých študentov UCM súhlasí s tým, aby ich študijný program naďalej využíval prvky dištančného vzdelávania (priemer SR 71%)</a:t>
            </a:r>
          </a:p>
        </p:txBody>
      </p:sp>
    </p:spTree>
    <p:extLst>
      <p:ext uri="{BB962C8B-B14F-4D97-AF65-F5344CB8AC3E}">
        <p14:creationId xmlns:p14="http://schemas.microsoft.com/office/powerpoint/2010/main" val="2159077303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ácia1" id="{B24B1156-93B0-4134-AC5A-B4489015C95F}" vid="{5F06C409-434D-4F14-8A23-2146DD974496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F89A1C3BF67C84BBB0877E402A36318" ma:contentTypeVersion="6" ma:contentTypeDescription="Umožňuje vytvoriť nový dokument." ma:contentTypeScope="" ma:versionID="a2d2c6426c8c65378d1e906c615343fd">
  <xsd:schema xmlns:xsd="http://www.w3.org/2001/XMLSchema" xmlns:xs="http://www.w3.org/2001/XMLSchema" xmlns:p="http://schemas.microsoft.com/office/2006/metadata/properties" xmlns:ns2="http://schemas.microsoft.com/sharepoint/v3/fields" xmlns:ns3="94c9050b-8479-4bdb-b9e3-5af6bc4e1046" targetNamespace="http://schemas.microsoft.com/office/2006/metadata/properties" ma:root="true" ma:fieldsID="e4e78e654b6c61ed724b55181bcf9bd1" ns2:_="" ns3:_="">
    <xsd:import namespace="http://schemas.microsoft.com/sharepoint/v3/fields"/>
    <xsd:import namespace="94c9050b-8479-4bdb-b9e3-5af6bc4e1046"/>
    <xsd:element name="properties">
      <xsd:complexType>
        <xsd:sequence>
          <xsd:element name="documentManagement">
            <xsd:complexType>
              <xsd:all>
                <xsd:element ref="ns2:_Vers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Version" ma:index="1" nillable="true" ma:displayName="Verzia" ma:internalName="Verzia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c9050b-8479-4bdb-b9e3-5af6bc4e1046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Zdieľa sa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Zdieľané s podrobnosťa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Typ obsahu"/>
        <xsd:element ref="dc:title" minOccurs="0" maxOccurs="1" ma:index="2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</documentManagement>
</p:properties>
</file>

<file path=customXml/itemProps1.xml><?xml version="1.0" encoding="utf-8"?>
<ds:datastoreItem xmlns:ds="http://schemas.openxmlformats.org/officeDocument/2006/customXml" ds:itemID="{5BEAEBCA-5D60-4BA2-BAC6-94E43222F7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A90F778-19BE-4B66-A219-9B732F6A1B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94c9050b-8479-4bdb-b9e3-5af6bc4e104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AE5D227-84B8-4772-9DBC-1B7C6DD0137C}">
  <ds:schemaRefs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  <ds:schemaRef ds:uri="http://purl.org/dc/elements/1.1/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Prezentácia UCM - rozmer 16.9 - šablóna</Template>
  <TotalTime>0</TotalTime>
  <Words>767</Words>
  <Application>Microsoft Office PowerPoint</Application>
  <PresentationFormat>Širokouhlá</PresentationFormat>
  <Paragraphs>69</Paragraphs>
  <Slides>25</Slides>
  <Notes>2</Notes>
  <HiddenSlides>0</HiddenSlides>
  <MMClips>0</MMClips>
  <ScaleCrop>false</ScaleCrop>
  <HeadingPairs>
    <vt:vector size="6" baseType="variant">
      <vt:variant>
        <vt:lpstr>Použité písma</vt:lpstr>
      </vt:variant>
      <vt:variant>
        <vt:i4>9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25</vt:i4>
      </vt:variant>
    </vt:vector>
  </HeadingPairs>
  <TitlesOfParts>
    <vt:vector size="35" baseType="lpstr">
      <vt:lpstr>UCM Sans</vt:lpstr>
      <vt:lpstr>UCM Sans Bold</vt:lpstr>
      <vt:lpstr>Times New Roman</vt:lpstr>
      <vt:lpstr>UCM Sans Medium</vt:lpstr>
      <vt:lpstr>Encode Sans Regular</vt:lpstr>
      <vt:lpstr>Arial</vt:lpstr>
      <vt:lpstr>UCM Sans Black</vt:lpstr>
      <vt:lpstr>Calibri</vt:lpstr>
      <vt:lpstr>UCM Sans DemiBold</vt:lpstr>
      <vt:lpstr>Motív Office</vt:lpstr>
      <vt:lpstr>Akademická štvrťhodinka</vt:lpstr>
      <vt:lpstr>Prezentácia programu PowerPoint</vt:lpstr>
      <vt:lpstr>Obsah</vt:lpstr>
      <vt:lpstr>Demografia a základné údaje</vt:lpstr>
      <vt:lpstr>Tematické okruhy dotazníka</vt:lpstr>
      <vt:lpstr>Pandémia negatívne ovplyvnila  rozvoj vzťahov a tým aj budúce  vyhliadky študentov</vt:lpstr>
      <vt:lpstr>Prezentácia programu PowerPoint</vt:lpstr>
      <vt:lpstr>Prezentácia programu PowerPoint</vt:lpstr>
      <vt:lpstr>Externisti chcú častejšie zachovať prvky dištančného vzdelávania</vt:lpstr>
      <vt:lpstr>Prezentácia programu PowerPoint</vt:lpstr>
      <vt:lpstr>Prezentácia programu PowerPoint</vt:lpstr>
      <vt:lpstr>Prezentácia programu PowerPoint</vt:lpstr>
      <vt:lpstr>Práca popri štúdiu</vt:lpstr>
      <vt:lpstr>Prezentácia programu PowerPoint</vt:lpstr>
      <vt:lpstr>Rozvoj zručností </vt:lpstr>
      <vt:lpstr>Prezentácia programu PowerPoint</vt:lpstr>
      <vt:lpstr>Prezentácia programu PowerPoint</vt:lpstr>
      <vt:lpstr>Prezentácia programu PowerPoint</vt:lpstr>
      <vt:lpstr>Prezentácia programu PowerPoint</vt:lpstr>
      <vt:lpstr>Prechod na trh práce </vt:lpstr>
      <vt:lpstr>Prezentácia programu PowerPoint</vt:lpstr>
      <vt:lpstr>Prezentácia programu PowerPoint</vt:lpstr>
      <vt:lpstr>Prezentácia programu PowerPoint</vt:lpstr>
      <vt:lpstr>Detailné výsledky za jednotlivé univerzity a fakulty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Akademická štvrťhodinka</dc:title>
  <dc:creator>KURAJDA, Lukáš</dc:creator>
  <cp:lastModifiedBy>VALČUHOVÁ, Ľubica</cp:lastModifiedBy>
  <cp:revision>9</cp:revision>
  <dcterms:created xsi:type="dcterms:W3CDTF">2021-11-03T07:27:30Z</dcterms:created>
  <dcterms:modified xsi:type="dcterms:W3CDTF">2021-11-04T08:42:21Z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0x0101004F89A1C3BF67C84BBB0877E402A36318</vt:lpwstr>
  </property>
</Properties>
</file>